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12.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1"/>
    <p:sldMasterId id="2147483826" r:id="rId2"/>
    <p:sldMasterId id="2147483838" r:id="rId3"/>
    <p:sldMasterId id="2147483850" r:id="rId4"/>
    <p:sldMasterId id="2147483922" r:id="rId5"/>
    <p:sldMasterId id="2147483999" r:id="rId6"/>
  </p:sldMasterIdLst>
  <p:notesMasterIdLst>
    <p:notesMasterId r:id="rId30"/>
  </p:notesMasterIdLst>
  <p:handoutMasterIdLst>
    <p:handoutMasterId r:id="rId31"/>
  </p:handoutMasterIdLst>
  <p:sldIdLst>
    <p:sldId id="256" r:id="rId7"/>
    <p:sldId id="381" r:id="rId8"/>
    <p:sldId id="369" r:id="rId9"/>
    <p:sldId id="373" r:id="rId10"/>
    <p:sldId id="374" r:id="rId11"/>
    <p:sldId id="370" r:id="rId12"/>
    <p:sldId id="375" r:id="rId13"/>
    <p:sldId id="390" r:id="rId14"/>
    <p:sldId id="357" r:id="rId15"/>
    <p:sldId id="358" r:id="rId16"/>
    <p:sldId id="360" r:id="rId17"/>
    <p:sldId id="361" r:id="rId18"/>
    <p:sldId id="362" r:id="rId19"/>
    <p:sldId id="383" r:id="rId20"/>
    <p:sldId id="385" r:id="rId21"/>
    <p:sldId id="363" r:id="rId22"/>
    <p:sldId id="386" r:id="rId23"/>
    <p:sldId id="364" r:id="rId24"/>
    <p:sldId id="384" r:id="rId25"/>
    <p:sldId id="365" r:id="rId26"/>
    <p:sldId id="366" r:id="rId27"/>
    <p:sldId id="367" r:id="rId28"/>
    <p:sldId id="368" r:id="rId29"/>
  </p:sldIdLst>
  <p:sldSz cx="9144000" cy="6858000" type="screen4x3"/>
  <p:notesSz cx="6881813" cy="9296400"/>
  <p:defaultTextStyle>
    <a:defPPr>
      <a:defRPr lang="en-US"/>
    </a:defPPr>
    <a:lvl1pPr algn="ctr" rtl="0" fontAlgn="base">
      <a:spcBef>
        <a:spcPct val="0"/>
      </a:spcBef>
      <a:spcAft>
        <a:spcPct val="0"/>
      </a:spcAft>
      <a:defRPr kern="1200">
        <a:solidFill>
          <a:schemeClr val="tx1"/>
        </a:solidFill>
        <a:latin typeface="Arial" charset="0"/>
        <a:ea typeface="+mn-ea"/>
        <a:cs typeface="Arial" charset="0"/>
      </a:defRPr>
    </a:lvl1pPr>
    <a:lvl2pPr marL="411163" indent="46038" algn="ctr" rtl="0" fontAlgn="base">
      <a:spcBef>
        <a:spcPct val="0"/>
      </a:spcBef>
      <a:spcAft>
        <a:spcPct val="0"/>
      </a:spcAft>
      <a:defRPr kern="1200">
        <a:solidFill>
          <a:schemeClr val="tx1"/>
        </a:solidFill>
        <a:latin typeface="Arial" charset="0"/>
        <a:ea typeface="+mn-ea"/>
        <a:cs typeface="Arial" charset="0"/>
      </a:defRPr>
    </a:lvl2pPr>
    <a:lvl3pPr marL="823913" indent="90488" algn="ctr" rtl="0" fontAlgn="base">
      <a:spcBef>
        <a:spcPct val="0"/>
      </a:spcBef>
      <a:spcAft>
        <a:spcPct val="0"/>
      </a:spcAft>
      <a:defRPr kern="1200">
        <a:solidFill>
          <a:schemeClr val="tx1"/>
        </a:solidFill>
        <a:latin typeface="Arial" charset="0"/>
        <a:ea typeface="+mn-ea"/>
        <a:cs typeface="Arial" charset="0"/>
      </a:defRPr>
    </a:lvl3pPr>
    <a:lvl4pPr marL="1236663" indent="134938" algn="ctr" rtl="0" fontAlgn="base">
      <a:spcBef>
        <a:spcPct val="0"/>
      </a:spcBef>
      <a:spcAft>
        <a:spcPct val="0"/>
      </a:spcAft>
      <a:defRPr kern="1200">
        <a:solidFill>
          <a:schemeClr val="tx1"/>
        </a:solidFill>
        <a:latin typeface="Arial" charset="0"/>
        <a:ea typeface="+mn-ea"/>
        <a:cs typeface="Arial" charset="0"/>
      </a:defRPr>
    </a:lvl4pPr>
    <a:lvl5pPr marL="1649413" indent="179388"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FFFFFF"/>
    <a:srgbClr val="C0C0C0"/>
    <a:srgbClr val="3366CC"/>
    <a:srgbClr val="336699"/>
    <a:srgbClr val="006699"/>
    <a:srgbClr val="3399FF"/>
    <a:srgbClr val="4D4D4D"/>
    <a:srgbClr val="99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18" autoAdjust="0"/>
    <p:restoredTop sz="90929"/>
  </p:normalViewPr>
  <p:slideViewPr>
    <p:cSldViewPr>
      <p:cViewPr varScale="1">
        <p:scale>
          <a:sx n="80" d="100"/>
          <a:sy n="80" d="100"/>
        </p:scale>
        <p:origin x="-1104" y="-90"/>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0"/>
    </p:cViewPr>
  </p:sorterViewPr>
  <p:notesViewPr>
    <p:cSldViewPr>
      <p:cViewPr varScale="1">
        <p:scale>
          <a:sx n="87" d="100"/>
          <a:sy n="87" d="100"/>
        </p:scale>
        <p:origin x="-3780" y="-78"/>
      </p:cViewPr>
      <p:guideLst>
        <p:guide orient="horz" pos="2928"/>
        <p:guide pos="216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26"/>
  <c:chart>
    <c:view3D>
      <c:rotX val="30"/>
      <c:perspective val="30"/>
    </c:view3D>
    <c:plotArea>
      <c:layout/>
      <c:pie3DChart>
        <c:varyColors val="1"/>
        <c:ser>
          <c:idx val="0"/>
          <c:order val="0"/>
          <c:explosion val="33"/>
          <c:dPt>
            <c:idx val="0"/>
            <c:explosion val="11"/>
          </c:dPt>
          <c:dPt>
            <c:idx val="1"/>
            <c:explosion val="23"/>
          </c:dPt>
          <c:dPt>
            <c:idx val="2"/>
            <c:explosion val="23"/>
          </c:dPt>
          <c:dLbls>
            <c:dLbl>
              <c:idx val="0"/>
              <c:layout>
                <c:manualLayout>
                  <c:x val="-2.8064523184601925E-2"/>
                  <c:y val="-0.14418744531933511"/>
                </c:manualLayout>
              </c:layout>
              <c:showVal val="1"/>
              <c:showCatName val="1"/>
              <c:showPercent val="1"/>
            </c:dLbl>
            <c:dLbl>
              <c:idx val="1"/>
              <c:layout>
                <c:manualLayout>
                  <c:x val="4.3547946658182873E-2"/>
                  <c:y val="3.0031450810028056E-2"/>
                </c:manualLayout>
              </c:layout>
              <c:showVal val="1"/>
              <c:showCatName val="1"/>
              <c:showPercent val="1"/>
            </c:dLbl>
            <c:dLbl>
              <c:idx val="2"/>
              <c:layout>
                <c:manualLayout>
                  <c:x val="5.5555555555555558E-3"/>
                  <c:y val="0.15773694954797327"/>
                </c:manualLayout>
              </c:layout>
              <c:showVal val="1"/>
              <c:showCatName val="1"/>
              <c:showPercent val="1"/>
            </c:dLbl>
            <c:dLbl>
              <c:idx val="3"/>
              <c:layout>
                <c:manualLayout>
                  <c:x val="0.13913867016622924"/>
                  <c:y val="-0.15243401866433368"/>
                </c:manualLayout>
              </c:layout>
              <c:showVal val="1"/>
              <c:showCatName val="1"/>
              <c:showPercent val="1"/>
            </c:dLbl>
            <c:txPr>
              <a:bodyPr/>
              <a:lstStyle/>
              <a:p>
                <a:pPr>
                  <a:defRPr sz="1600">
                    <a:latin typeface="Tw Cen MT" pitchFamily="34" charset="0"/>
                  </a:defRPr>
                </a:pPr>
                <a:endParaRPr lang="en-US"/>
              </a:p>
            </c:txPr>
            <c:showVal val="1"/>
            <c:showCatName val="1"/>
            <c:showPercent val="1"/>
            <c:showLeaderLines val="1"/>
          </c:dLbls>
          <c:cat>
            <c:strRef>
              <c:f>Sheet1!$A$1:$A$4</c:f>
              <c:strCache>
                <c:ptCount val="4"/>
                <c:pt idx="0">
                  <c:v>Undergraduate</c:v>
                </c:pt>
                <c:pt idx="1">
                  <c:v>Graduate/professional</c:v>
                </c:pt>
                <c:pt idx="2">
                  <c:v>Faculty</c:v>
                </c:pt>
                <c:pt idx="3">
                  <c:v>Staff</c:v>
                </c:pt>
              </c:strCache>
            </c:strRef>
          </c:cat>
          <c:val>
            <c:numRef>
              <c:f>Sheet1!$B$1:$B$4</c:f>
              <c:numCache>
                <c:formatCode>_(* #,##0_);_(* \(#,##0\);_(* "-"??_);_(@_)</c:formatCode>
                <c:ptCount val="4"/>
                <c:pt idx="0">
                  <c:v>14158</c:v>
                </c:pt>
                <c:pt idx="1">
                  <c:v>8233</c:v>
                </c:pt>
                <c:pt idx="2">
                  <c:v>1564</c:v>
                </c:pt>
                <c:pt idx="3">
                  <c:v>8081</c:v>
                </c:pt>
              </c:numCache>
            </c:numRef>
          </c:val>
        </c:ser>
        <c:dLbls/>
      </c:pie3DChart>
    </c:plotArea>
    <c:plotVisOnly val="1"/>
    <c:dispBlanksAs val="zero"/>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2981808" cy="464662"/>
          </a:xfrm>
          <a:prstGeom prst="rect">
            <a:avLst/>
          </a:prstGeom>
          <a:noFill/>
          <a:ln w="9525">
            <a:noFill/>
            <a:miter lim="800000"/>
            <a:headEnd/>
            <a:tailEnd/>
          </a:ln>
        </p:spPr>
        <p:txBody>
          <a:bodyPr vert="horz" wrap="square" lIns="92428" tIns="46215" rIns="92428" bIns="46215" numCol="1" anchor="t" anchorCtr="0" compatLnSpc="1">
            <a:prstTxWarp prst="textNoShape">
              <a:avLst/>
            </a:prstTxWarp>
          </a:bodyPr>
          <a:lstStyle>
            <a:lvl1pPr algn="l" defTabSz="924956" eaLnBrk="0" hangingPunct="0">
              <a:defRPr sz="1200"/>
            </a:lvl1pPr>
          </a:lstStyle>
          <a:p>
            <a:pPr>
              <a:defRPr/>
            </a:pPr>
            <a:endParaRPr lang="en-US"/>
          </a:p>
        </p:txBody>
      </p:sp>
      <p:sp>
        <p:nvSpPr>
          <p:cNvPr id="87043" name="Rectangle 3"/>
          <p:cNvSpPr>
            <a:spLocks noGrp="1" noChangeArrowheads="1"/>
          </p:cNvSpPr>
          <p:nvPr>
            <p:ph type="dt" sz="quarter" idx="1"/>
          </p:nvPr>
        </p:nvSpPr>
        <p:spPr bwMode="auto">
          <a:xfrm>
            <a:off x="3898449" y="0"/>
            <a:ext cx="2981808" cy="464662"/>
          </a:xfrm>
          <a:prstGeom prst="rect">
            <a:avLst/>
          </a:prstGeom>
          <a:noFill/>
          <a:ln w="9525">
            <a:noFill/>
            <a:miter lim="800000"/>
            <a:headEnd/>
            <a:tailEnd/>
          </a:ln>
        </p:spPr>
        <p:txBody>
          <a:bodyPr vert="horz" wrap="square" lIns="92428" tIns="46215" rIns="92428" bIns="46215" numCol="1" anchor="t" anchorCtr="0" compatLnSpc="1">
            <a:prstTxWarp prst="textNoShape">
              <a:avLst/>
            </a:prstTxWarp>
          </a:bodyPr>
          <a:lstStyle>
            <a:lvl1pPr algn="r" defTabSz="924956" eaLnBrk="0" hangingPunct="0">
              <a:defRPr sz="1200"/>
            </a:lvl1pPr>
          </a:lstStyle>
          <a:p>
            <a:pPr>
              <a:defRPr/>
            </a:pPr>
            <a:fld id="{D3B10DE4-14A4-4B4E-8319-2AA8542202E8}" type="datetimeFigureOut">
              <a:rPr lang="en-US"/>
              <a:pPr>
                <a:defRPr/>
              </a:pPr>
              <a:t>11/8/2012</a:t>
            </a:fld>
            <a:endParaRPr lang="en-US"/>
          </a:p>
        </p:txBody>
      </p:sp>
      <p:sp>
        <p:nvSpPr>
          <p:cNvPr id="87044" name="Rectangle 4"/>
          <p:cNvSpPr>
            <a:spLocks noGrp="1" noChangeArrowheads="1"/>
          </p:cNvSpPr>
          <p:nvPr>
            <p:ph type="ftr" sz="quarter" idx="2"/>
          </p:nvPr>
        </p:nvSpPr>
        <p:spPr bwMode="auto">
          <a:xfrm>
            <a:off x="0" y="8830153"/>
            <a:ext cx="2981808" cy="464662"/>
          </a:xfrm>
          <a:prstGeom prst="rect">
            <a:avLst/>
          </a:prstGeom>
          <a:noFill/>
          <a:ln w="9525">
            <a:noFill/>
            <a:miter lim="800000"/>
            <a:headEnd/>
            <a:tailEnd/>
          </a:ln>
        </p:spPr>
        <p:txBody>
          <a:bodyPr vert="horz" wrap="square" lIns="92428" tIns="46215" rIns="92428" bIns="46215" numCol="1" anchor="b" anchorCtr="0" compatLnSpc="1">
            <a:prstTxWarp prst="textNoShape">
              <a:avLst/>
            </a:prstTxWarp>
          </a:bodyPr>
          <a:lstStyle>
            <a:lvl1pPr algn="l" defTabSz="924956" eaLnBrk="0" hangingPunct="0">
              <a:defRPr sz="1200"/>
            </a:lvl1pPr>
          </a:lstStyle>
          <a:p>
            <a:pPr>
              <a:defRPr/>
            </a:pPr>
            <a:endParaRPr lang="en-US"/>
          </a:p>
        </p:txBody>
      </p:sp>
      <p:sp>
        <p:nvSpPr>
          <p:cNvPr id="87045" name="Rectangle 5"/>
          <p:cNvSpPr>
            <a:spLocks noGrp="1" noChangeArrowheads="1"/>
          </p:cNvSpPr>
          <p:nvPr>
            <p:ph type="sldNum" sz="quarter" idx="3"/>
          </p:nvPr>
        </p:nvSpPr>
        <p:spPr bwMode="auto">
          <a:xfrm>
            <a:off x="3898449" y="8830153"/>
            <a:ext cx="2981808" cy="464662"/>
          </a:xfrm>
          <a:prstGeom prst="rect">
            <a:avLst/>
          </a:prstGeom>
          <a:noFill/>
          <a:ln w="9525">
            <a:noFill/>
            <a:miter lim="800000"/>
            <a:headEnd/>
            <a:tailEnd/>
          </a:ln>
        </p:spPr>
        <p:txBody>
          <a:bodyPr vert="horz" wrap="square" lIns="92428" tIns="46215" rIns="92428" bIns="46215" numCol="1" anchor="b" anchorCtr="0" compatLnSpc="1">
            <a:prstTxWarp prst="textNoShape">
              <a:avLst/>
            </a:prstTxWarp>
          </a:bodyPr>
          <a:lstStyle>
            <a:lvl1pPr algn="r" defTabSz="924956" eaLnBrk="0" hangingPunct="0">
              <a:defRPr sz="1200"/>
            </a:lvl1pPr>
          </a:lstStyle>
          <a:p>
            <a:pPr>
              <a:defRPr/>
            </a:pPr>
            <a:fld id="{C89AF5AB-D7CD-4225-91B7-56D8E631D0FC}" type="slidenum">
              <a:rPr lang="en-US"/>
              <a:pPr>
                <a:defRPr/>
              </a:pPr>
              <a:t>‹#›</a:t>
            </a:fld>
            <a:endParaRPr lang="en-US"/>
          </a:p>
        </p:txBody>
      </p:sp>
    </p:spTree>
    <p:extLst>
      <p:ext uri="{BB962C8B-B14F-4D97-AF65-F5344CB8AC3E}">
        <p14:creationId xmlns:p14="http://schemas.microsoft.com/office/powerpoint/2010/main" xmlns="" val="2653861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81808" cy="464662"/>
          </a:xfrm>
          <a:prstGeom prst="rect">
            <a:avLst/>
          </a:prstGeom>
          <a:noFill/>
          <a:ln w="9525">
            <a:noFill/>
            <a:miter lim="800000"/>
            <a:headEnd/>
            <a:tailEnd/>
          </a:ln>
        </p:spPr>
        <p:txBody>
          <a:bodyPr vert="horz" wrap="square" lIns="92428" tIns="46215" rIns="92428" bIns="46215" numCol="1" anchor="t" anchorCtr="0" compatLnSpc="1">
            <a:prstTxWarp prst="textNoShape">
              <a:avLst/>
            </a:prstTxWarp>
          </a:bodyPr>
          <a:lstStyle>
            <a:lvl1pPr algn="l" defTabSz="924956" eaLnBrk="0" hangingPunct="0">
              <a:defRPr sz="1200"/>
            </a:lvl1pPr>
          </a:lstStyle>
          <a:p>
            <a:pPr>
              <a:defRPr/>
            </a:pPr>
            <a:endParaRPr lang="en-US"/>
          </a:p>
        </p:txBody>
      </p:sp>
      <p:sp>
        <p:nvSpPr>
          <p:cNvPr id="52227" name="Rectangle 3"/>
          <p:cNvSpPr>
            <a:spLocks noGrp="1" noChangeArrowheads="1"/>
          </p:cNvSpPr>
          <p:nvPr>
            <p:ph type="dt" idx="1"/>
          </p:nvPr>
        </p:nvSpPr>
        <p:spPr bwMode="auto">
          <a:xfrm>
            <a:off x="3898449" y="0"/>
            <a:ext cx="2981808" cy="464662"/>
          </a:xfrm>
          <a:prstGeom prst="rect">
            <a:avLst/>
          </a:prstGeom>
          <a:noFill/>
          <a:ln w="9525">
            <a:noFill/>
            <a:miter lim="800000"/>
            <a:headEnd/>
            <a:tailEnd/>
          </a:ln>
        </p:spPr>
        <p:txBody>
          <a:bodyPr vert="horz" wrap="square" lIns="92428" tIns="46215" rIns="92428" bIns="46215" numCol="1" anchor="t" anchorCtr="0" compatLnSpc="1">
            <a:prstTxWarp prst="textNoShape">
              <a:avLst/>
            </a:prstTxWarp>
          </a:bodyPr>
          <a:lstStyle>
            <a:lvl1pPr algn="r" defTabSz="924956" eaLnBrk="0" hangingPunct="0">
              <a:defRPr sz="1200"/>
            </a:lvl1pPr>
          </a:lstStyle>
          <a:p>
            <a:pPr>
              <a:defRPr/>
            </a:pPr>
            <a:fld id="{F892999B-14B0-4BEF-87F9-39390C401C84}" type="datetimeFigureOut">
              <a:rPr lang="en-US"/>
              <a:pPr>
                <a:defRPr/>
              </a:pPr>
              <a:t>11/8/2012</a:t>
            </a:fld>
            <a:endParaRPr lang="en-US"/>
          </a:p>
        </p:txBody>
      </p:sp>
      <p:sp>
        <p:nvSpPr>
          <p:cNvPr id="34820" name="Rectangle 4"/>
          <p:cNvSpPr>
            <a:spLocks noGrp="1" noRot="1" noChangeAspect="1" noChangeArrowheads="1" noTextEdit="1"/>
          </p:cNvSpPr>
          <p:nvPr>
            <p:ph type="sldImg" idx="2"/>
          </p:nvPr>
        </p:nvSpPr>
        <p:spPr bwMode="auto">
          <a:xfrm>
            <a:off x="1119188" y="698500"/>
            <a:ext cx="4645025" cy="34845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9" name="Rectangle 5"/>
          <p:cNvSpPr>
            <a:spLocks noGrp="1" noChangeArrowheads="1"/>
          </p:cNvSpPr>
          <p:nvPr>
            <p:ph type="body" sz="quarter" idx="3"/>
          </p:nvPr>
        </p:nvSpPr>
        <p:spPr bwMode="auto">
          <a:xfrm>
            <a:off x="687870" y="4415077"/>
            <a:ext cx="5506073" cy="4183539"/>
          </a:xfrm>
          <a:prstGeom prst="rect">
            <a:avLst/>
          </a:prstGeom>
          <a:noFill/>
          <a:ln w="9525">
            <a:noFill/>
            <a:miter lim="800000"/>
            <a:headEnd/>
            <a:tailEnd/>
          </a:ln>
        </p:spPr>
        <p:txBody>
          <a:bodyPr vert="horz" wrap="square" lIns="92428" tIns="46215" rIns="92428" bIns="4621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2230" name="Rectangle 6"/>
          <p:cNvSpPr>
            <a:spLocks noGrp="1" noChangeArrowheads="1"/>
          </p:cNvSpPr>
          <p:nvPr>
            <p:ph type="ftr" sz="quarter" idx="4"/>
          </p:nvPr>
        </p:nvSpPr>
        <p:spPr bwMode="auto">
          <a:xfrm>
            <a:off x="0" y="8830153"/>
            <a:ext cx="2981808" cy="464662"/>
          </a:xfrm>
          <a:prstGeom prst="rect">
            <a:avLst/>
          </a:prstGeom>
          <a:noFill/>
          <a:ln w="9525">
            <a:noFill/>
            <a:miter lim="800000"/>
            <a:headEnd/>
            <a:tailEnd/>
          </a:ln>
        </p:spPr>
        <p:txBody>
          <a:bodyPr vert="horz" wrap="square" lIns="92428" tIns="46215" rIns="92428" bIns="46215" numCol="1" anchor="b" anchorCtr="0" compatLnSpc="1">
            <a:prstTxWarp prst="textNoShape">
              <a:avLst/>
            </a:prstTxWarp>
          </a:bodyPr>
          <a:lstStyle>
            <a:lvl1pPr algn="l" defTabSz="924956" eaLnBrk="0" hangingPunct="0">
              <a:defRPr sz="1200"/>
            </a:lvl1pPr>
          </a:lstStyle>
          <a:p>
            <a:pPr>
              <a:defRPr/>
            </a:pPr>
            <a:endParaRPr lang="en-US"/>
          </a:p>
        </p:txBody>
      </p:sp>
      <p:sp>
        <p:nvSpPr>
          <p:cNvPr id="52231" name="Rectangle 7"/>
          <p:cNvSpPr>
            <a:spLocks noGrp="1" noChangeArrowheads="1"/>
          </p:cNvSpPr>
          <p:nvPr>
            <p:ph type="sldNum" sz="quarter" idx="5"/>
          </p:nvPr>
        </p:nvSpPr>
        <p:spPr bwMode="auto">
          <a:xfrm>
            <a:off x="3898449" y="8830153"/>
            <a:ext cx="2981808" cy="464662"/>
          </a:xfrm>
          <a:prstGeom prst="rect">
            <a:avLst/>
          </a:prstGeom>
          <a:noFill/>
          <a:ln w="9525">
            <a:noFill/>
            <a:miter lim="800000"/>
            <a:headEnd/>
            <a:tailEnd/>
          </a:ln>
        </p:spPr>
        <p:txBody>
          <a:bodyPr vert="horz" wrap="square" lIns="92428" tIns="46215" rIns="92428" bIns="46215" numCol="1" anchor="b" anchorCtr="0" compatLnSpc="1">
            <a:prstTxWarp prst="textNoShape">
              <a:avLst/>
            </a:prstTxWarp>
          </a:bodyPr>
          <a:lstStyle>
            <a:lvl1pPr algn="r" defTabSz="924956" eaLnBrk="0" hangingPunct="0">
              <a:defRPr sz="1200"/>
            </a:lvl1pPr>
          </a:lstStyle>
          <a:p>
            <a:pPr>
              <a:defRPr/>
            </a:pPr>
            <a:fld id="{1680AF7A-8FDC-49DF-8A7D-B7A9B092C2C0}" type="slidenum">
              <a:rPr lang="en-US"/>
              <a:pPr>
                <a:defRPr/>
              </a:pPr>
              <a:t>‹#›</a:t>
            </a:fld>
            <a:endParaRPr lang="en-US"/>
          </a:p>
        </p:txBody>
      </p:sp>
    </p:spTree>
    <p:extLst>
      <p:ext uri="{BB962C8B-B14F-4D97-AF65-F5344CB8AC3E}">
        <p14:creationId xmlns:p14="http://schemas.microsoft.com/office/powerpoint/2010/main" xmlns="" val="1971891558"/>
      </p:ext>
    </p:extLst>
  </p:cSld>
  <p:clrMap bg1="lt1" tx1="dk1" bg2="lt2" tx2="dk2" accent1="accent1" accent2="accent2" accent3="accent3" accent4="accent4" accent5="accent5" accent6="accent6" hlink="hlink" folHlink="folHlink"/>
  <p:notesStyle>
    <a:lvl1pPr algn="l" defTabSz="823913" rtl="0" eaLnBrk="0" fontAlgn="base" hangingPunct="0">
      <a:spcBef>
        <a:spcPct val="30000"/>
      </a:spcBef>
      <a:spcAft>
        <a:spcPct val="0"/>
      </a:spcAft>
      <a:defRPr sz="1100" kern="1200">
        <a:solidFill>
          <a:schemeClr val="tx1"/>
        </a:solidFill>
        <a:latin typeface="Calibri" pitchFamily="34" charset="0"/>
        <a:ea typeface="+mn-ea"/>
        <a:cs typeface="+mn-cs"/>
      </a:defRPr>
    </a:lvl1pPr>
    <a:lvl2pPr marL="411163" indent="46038" algn="l" defTabSz="823913" rtl="0" eaLnBrk="0" fontAlgn="base" hangingPunct="0">
      <a:spcBef>
        <a:spcPct val="30000"/>
      </a:spcBef>
      <a:spcAft>
        <a:spcPct val="0"/>
      </a:spcAft>
      <a:defRPr sz="1100" kern="1200">
        <a:solidFill>
          <a:schemeClr val="tx1"/>
        </a:solidFill>
        <a:latin typeface="Calibri" pitchFamily="34" charset="0"/>
        <a:ea typeface="+mn-ea"/>
        <a:cs typeface="+mn-cs"/>
      </a:defRPr>
    </a:lvl2pPr>
    <a:lvl3pPr marL="823913" indent="90488" algn="l" defTabSz="823913" rtl="0" eaLnBrk="0" fontAlgn="base" hangingPunct="0">
      <a:spcBef>
        <a:spcPct val="30000"/>
      </a:spcBef>
      <a:spcAft>
        <a:spcPct val="0"/>
      </a:spcAft>
      <a:defRPr sz="1100" kern="1200">
        <a:solidFill>
          <a:schemeClr val="tx1"/>
        </a:solidFill>
        <a:latin typeface="Calibri" pitchFamily="34" charset="0"/>
        <a:ea typeface="+mn-ea"/>
        <a:cs typeface="+mn-cs"/>
      </a:defRPr>
    </a:lvl3pPr>
    <a:lvl4pPr marL="1236663" indent="134938" algn="l" defTabSz="823913" rtl="0" eaLnBrk="0" fontAlgn="base" hangingPunct="0">
      <a:spcBef>
        <a:spcPct val="30000"/>
      </a:spcBef>
      <a:spcAft>
        <a:spcPct val="0"/>
      </a:spcAft>
      <a:defRPr sz="1100" kern="1200">
        <a:solidFill>
          <a:schemeClr val="tx1"/>
        </a:solidFill>
        <a:latin typeface="Calibri" pitchFamily="34" charset="0"/>
        <a:ea typeface="+mn-ea"/>
        <a:cs typeface="+mn-cs"/>
      </a:defRPr>
    </a:lvl4pPr>
    <a:lvl5pPr marL="1649413" indent="179388" algn="l" defTabSz="823913" rtl="0" eaLnBrk="0" fontAlgn="base" hangingPunct="0">
      <a:spcBef>
        <a:spcPct val="30000"/>
      </a:spcBef>
      <a:spcAft>
        <a:spcPct val="0"/>
      </a:spcAft>
      <a:defRPr sz="11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zooniverse.org/project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oldweather.or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816415">
              <a:defRPr/>
            </a:pPr>
            <a:r>
              <a:rPr lang="en-US" dirty="0"/>
              <a:t>From Product to Process:  21</a:t>
            </a:r>
            <a:r>
              <a:rPr lang="en-US" baseline="30000" dirty="0"/>
              <a:t>st</a:t>
            </a:r>
            <a:r>
              <a:rPr lang="en-US" dirty="0"/>
              <a:t> Century Collection Development</a:t>
            </a:r>
          </a:p>
          <a:p>
            <a:endParaRPr lang="en-US" dirty="0"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4956" eaLnBrk="0" hangingPunct="0">
              <a:defRPr>
                <a:solidFill>
                  <a:schemeClr val="tx1"/>
                </a:solidFill>
                <a:latin typeface="Arial" charset="0"/>
                <a:cs typeface="Arial" charset="0"/>
              </a:defRPr>
            </a:lvl1pPr>
            <a:lvl2pPr marL="736189" indent="-283150" defTabSz="924956" eaLnBrk="0" hangingPunct="0">
              <a:defRPr>
                <a:solidFill>
                  <a:schemeClr val="tx1"/>
                </a:solidFill>
                <a:latin typeface="Arial" charset="0"/>
                <a:cs typeface="Arial" charset="0"/>
              </a:defRPr>
            </a:lvl2pPr>
            <a:lvl3pPr marL="1132599" indent="-226520" defTabSz="924956" eaLnBrk="0" hangingPunct="0">
              <a:defRPr>
                <a:solidFill>
                  <a:schemeClr val="tx1"/>
                </a:solidFill>
                <a:latin typeface="Arial" charset="0"/>
                <a:cs typeface="Arial" charset="0"/>
              </a:defRPr>
            </a:lvl3pPr>
            <a:lvl4pPr marL="1585638" indent="-226520" defTabSz="924956" eaLnBrk="0" hangingPunct="0">
              <a:defRPr>
                <a:solidFill>
                  <a:schemeClr val="tx1"/>
                </a:solidFill>
                <a:latin typeface="Arial" charset="0"/>
                <a:cs typeface="Arial" charset="0"/>
              </a:defRPr>
            </a:lvl4pPr>
            <a:lvl5pPr marL="2038678" indent="-226520" defTabSz="924956" eaLnBrk="0" hangingPunct="0">
              <a:defRPr>
                <a:solidFill>
                  <a:schemeClr val="tx1"/>
                </a:solidFill>
                <a:latin typeface="Arial" charset="0"/>
                <a:cs typeface="Arial" charset="0"/>
              </a:defRPr>
            </a:lvl5pPr>
            <a:lvl6pPr marL="2491717" indent="-226520" algn="ctr" defTabSz="924956" eaLnBrk="0" fontAlgn="base" hangingPunct="0">
              <a:spcBef>
                <a:spcPct val="0"/>
              </a:spcBef>
              <a:spcAft>
                <a:spcPct val="0"/>
              </a:spcAft>
              <a:defRPr>
                <a:solidFill>
                  <a:schemeClr val="tx1"/>
                </a:solidFill>
                <a:latin typeface="Arial" charset="0"/>
                <a:cs typeface="Arial" charset="0"/>
              </a:defRPr>
            </a:lvl6pPr>
            <a:lvl7pPr marL="2944757" indent="-226520" algn="ctr" defTabSz="924956" eaLnBrk="0" fontAlgn="base" hangingPunct="0">
              <a:spcBef>
                <a:spcPct val="0"/>
              </a:spcBef>
              <a:spcAft>
                <a:spcPct val="0"/>
              </a:spcAft>
              <a:defRPr>
                <a:solidFill>
                  <a:schemeClr val="tx1"/>
                </a:solidFill>
                <a:latin typeface="Arial" charset="0"/>
                <a:cs typeface="Arial" charset="0"/>
              </a:defRPr>
            </a:lvl7pPr>
            <a:lvl8pPr marL="3397796" indent="-226520" algn="ctr" defTabSz="924956" eaLnBrk="0" fontAlgn="base" hangingPunct="0">
              <a:spcBef>
                <a:spcPct val="0"/>
              </a:spcBef>
              <a:spcAft>
                <a:spcPct val="0"/>
              </a:spcAft>
              <a:defRPr>
                <a:solidFill>
                  <a:schemeClr val="tx1"/>
                </a:solidFill>
                <a:latin typeface="Arial" charset="0"/>
                <a:cs typeface="Arial" charset="0"/>
              </a:defRPr>
            </a:lvl8pPr>
            <a:lvl9pPr marL="3850836" indent="-226520" algn="ctr" defTabSz="924956" eaLnBrk="0" fontAlgn="base" hangingPunct="0">
              <a:spcBef>
                <a:spcPct val="0"/>
              </a:spcBef>
              <a:spcAft>
                <a:spcPct val="0"/>
              </a:spcAft>
              <a:defRPr>
                <a:solidFill>
                  <a:schemeClr val="tx1"/>
                </a:solidFill>
                <a:latin typeface="Arial" charset="0"/>
                <a:cs typeface="Arial" charset="0"/>
              </a:defRPr>
            </a:lvl9pPr>
          </a:lstStyle>
          <a:p>
            <a:fld id="{E593090B-DB03-4794-815F-832BC816F93B}" type="slidenum">
              <a:rPr lang="en-US" smtClean="0"/>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If Wikipedia were a book it would be 2.25 million pages long and would take over 123 years to read</a:t>
            </a:r>
          </a:p>
          <a:p>
            <a:r>
              <a:rPr lang="en-US" b="1" dirty="0" smtClean="0"/>
              <a:t>Model Earth's climate using wartime ship logs</a:t>
            </a:r>
          </a:p>
          <a:p>
            <a:r>
              <a:rPr lang="en-US" dirty="0" smtClean="0">
                <a:hlinkClick r:id="" action="ppaction://hlinkfile"/>
              </a:rPr>
              <a:t>// information</a:t>
            </a:r>
            <a:r>
              <a:rPr lang="en-US" dirty="0" smtClean="0"/>
              <a:t> </a:t>
            </a:r>
            <a:r>
              <a:rPr lang="en-US" dirty="0" smtClean="0">
                <a:effectLst/>
              </a:rPr>
              <a:t>Project Old Weather Category </a:t>
            </a:r>
            <a:r>
              <a:rPr lang="en-US" dirty="0" smtClean="0">
                <a:effectLst/>
                <a:hlinkClick r:id="rId3" action="ppaction://hlinkfile"/>
              </a:rPr>
              <a:t>climate</a:t>
            </a:r>
            <a:r>
              <a:rPr lang="en-US" dirty="0" smtClean="0">
                <a:effectLst/>
              </a:rPr>
              <a:t> Official Site </a:t>
            </a:r>
            <a:r>
              <a:rPr lang="en-US" dirty="0" smtClean="0">
                <a:effectLst/>
                <a:hlinkClick r:id="rId4"/>
              </a:rPr>
              <a:t>oldweather.org</a:t>
            </a:r>
            <a:r>
              <a:rPr lang="en-US" dirty="0" smtClean="0">
                <a:effectLst/>
              </a:rPr>
              <a:t> Partners Atmospheric Circulation Reconstructions over the Earth (ACRE), Met Office, Naval-History.Net, National Maritime Museum, JISC, The National Archives Released October 12th 2010 Status active  </a:t>
            </a:r>
          </a:p>
          <a:p>
            <a:r>
              <a:rPr lang="en-US" dirty="0" smtClean="0"/>
              <a:t>Help scientists recover worldwide weather observations made by Royal Navy ships around the time of World War I. These transcriptions will contribute to climate model projections and improve a database of weather extremes. Historians will use your work to track past ship movements and the stories of the people on board.  Now done and they</a:t>
            </a:r>
            <a:r>
              <a:rPr lang="en-US" baseline="0" dirty="0" smtClean="0"/>
              <a:t> are off to the artic—over 600,000 people were involved in this project</a:t>
            </a:r>
            <a:endParaRPr lang="en-US" dirty="0" smtClean="0"/>
          </a:p>
          <a:p>
            <a:endParaRPr lang="en-US" dirty="0" smtClean="0"/>
          </a:p>
          <a:p>
            <a:r>
              <a:rPr lang="en-US" dirty="0" smtClean="0"/>
              <a:t>100,000,000 birder records</a:t>
            </a:r>
          </a:p>
          <a:p>
            <a:r>
              <a:rPr lang="en-US" dirty="0"/>
              <a:t>Just before 6:00pm Pacific time on 8 August 2012, Liron Gertsman of Vancouver, British Columbia, submitted the 100 millionth observation to eBird. It was of an American Robin; one of 24 species that Liron saw at the Maplewood Conservation Area that day. The director of the Cornell Lab of Ornithology, John Fitzpatrick said, "This is a true milestone in the history of field ornithology and citizen science. The power of so much data is only just beginning to be recognized around the world. I look forward to the time when even 100,000,000 observations seems like a quaint number! </a:t>
            </a:r>
          </a:p>
        </p:txBody>
      </p:sp>
      <p:sp>
        <p:nvSpPr>
          <p:cNvPr id="4" name="Slide Number Placeholder 3"/>
          <p:cNvSpPr>
            <a:spLocks noGrp="1"/>
          </p:cNvSpPr>
          <p:nvPr>
            <p:ph type="sldNum" sz="quarter" idx="10"/>
          </p:nvPr>
        </p:nvSpPr>
        <p:spPr/>
        <p:txBody>
          <a:bodyPr/>
          <a:lstStyle/>
          <a:p>
            <a:fld id="{04016BE0-8703-4C35-82EA-637DAF2472B0}" type="slidenum">
              <a:rPr lang="en-US" smtClean="0"/>
              <a:pPr/>
              <a:t>15</a:t>
            </a:fld>
            <a:endParaRPr lang="en-US" dirty="0"/>
          </a:p>
        </p:txBody>
      </p:sp>
    </p:spTree>
    <p:extLst>
      <p:ext uri="{BB962C8B-B14F-4D97-AF65-F5344CB8AC3E}">
        <p14:creationId xmlns:p14="http://schemas.microsoft.com/office/powerpoint/2010/main" xmlns="" val="2610918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680AF7A-8FDC-49DF-8A7D-B7A9B092C2C0}" type="slidenum">
              <a:rPr lang="en-US" smtClean="0"/>
              <a:pPr>
                <a:defRPr/>
              </a:pPr>
              <a:t>16</a:t>
            </a:fld>
            <a:endParaRPr lang="en-US"/>
          </a:p>
        </p:txBody>
      </p:sp>
    </p:spTree>
    <p:extLst>
      <p:ext uri="{BB962C8B-B14F-4D97-AF65-F5344CB8AC3E}">
        <p14:creationId xmlns:p14="http://schemas.microsoft.com/office/powerpoint/2010/main" xmlns="" val="2296109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51AAF6-11AF-48DF-B451-D7622E58E748}" type="slidenum">
              <a:rPr lang="en-US">
                <a:solidFill>
                  <a:prstClr val="black"/>
                </a:solidFill>
              </a:rPr>
              <a:pPr/>
              <a:t>17</a:t>
            </a:fld>
            <a:endParaRPr lang="en-US" dirty="0">
              <a:solidFill>
                <a:prstClr val="black"/>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pPr>
              <a:spcBef>
                <a:spcPts val="0"/>
              </a:spcBef>
              <a:spcAft>
                <a:spcPts val="0"/>
              </a:spcAft>
            </a:pPr>
            <a:r>
              <a:rPr lang="en-US" sz="800" dirty="0"/>
              <a:t>A transformative and enduring partnership between two major academic research libraries.</a:t>
            </a:r>
          </a:p>
          <a:p>
            <a:pPr>
              <a:spcBef>
                <a:spcPts val="0"/>
              </a:spcBef>
              <a:spcAft>
                <a:spcPts val="0"/>
              </a:spcAft>
            </a:pPr>
            <a:r>
              <a:rPr lang="en-US" sz="800" dirty="0"/>
              <a:t>Why these 2?  Besides our great initials? (Cambridge)</a:t>
            </a:r>
          </a:p>
          <a:p>
            <a:pPr>
              <a:spcBef>
                <a:spcPts val="0"/>
              </a:spcBef>
              <a:spcAft>
                <a:spcPts val="0"/>
              </a:spcAft>
            </a:pPr>
            <a:r>
              <a:rPr lang="en-US" sz="1000" dirty="0"/>
              <a:t>Why the Columbia and Cornell University Libraries?</a:t>
            </a:r>
          </a:p>
          <a:p>
            <a:pPr>
              <a:spcBef>
                <a:spcPts val="0"/>
              </a:spcBef>
              <a:spcAft>
                <a:spcPts val="0"/>
              </a:spcAft>
              <a:buSzPct val="90000"/>
              <a:buFont typeface="Wingdings" pitchFamily="2" charset="2"/>
              <a:buChar char="§"/>
            </a:pPr>
            <a:r>
              <a:rPr lang="en-US" sz="1000" dirty="0"/>
              <a:t>Shared staffing for Slavic/Eastern Europe, Southeast Asia, Latin America, and South Asia </a:t>
            </a:r>
          </a:p>
          <a:p>
            <a:pPr>
              <a:spcBef>
                <a:spcPts val="0"/>
              </a:spcBef>
              <a:spcAft>
                <a:spcPts val="0"/>
              </a:spcAft>
              <a:buSzPct val="90000"/>
              <a:buFont typeface="Wingdings" pitchFamily="2" charset="2"/>
              <a:buChar char="§"/>
            </a:pPr>
            <a:r>
              <a:rPr lang="en-US" sz="1000" dirty="0"/>
              <a:t>Coordinated purchasing plan in China</a:t>
            </a:r>
          </a:p>
          <a:p>
            <a:pPr>
              <a:spcBef>
                <a:spcPts val="0"/>
              </a:spcBef>
              <a:spcAft>
                <a:spcPts val="0"/>
              </a:spcAft>
              <a:buSzPct val="90000"/>
              <a:buFont typeface="Wingdings" pitchFamily="2" charset="2"/>
              <a:buChar char="§"/>
            </a:pPr>
            <a:r>
              <a:rPr lang="en-US" sz="1000" dirty="0"/>
              <a:t>Reciprocal cataloging pilot for Korean and Turkish-language material </a:t>
            </a:r>
          </a:p>
          <a:p>
            <a:pPr>
              <a:spcBef>
                <a:spcPts val="0"/>
              </a:spcBef>
              <a:spcAft>
                <a:spcPts val="0"/>
              </a:spcAft>
              <a:buSzPct val="90000"/>
              <a:buFont typeface="Wingdings" pitchFamily="2" charset="2"/>
              <a:buChar char="§"/>
            </a:pPr>
            <a:r>
              <a:rPr lang="en-US" sz="1000" dirty="0"/>
              <a:t>New delivery/access agreements </a:t>
            </a:r>
          </a:p>
          <a:p>
            <a:pPr>
              <a:spcBef>
                <a:spcPts val="0"/>
              </a:spcBef>
              <a:spcAft>
                <a:spcPts val="0"/>
              </a:spcAft>
              <a:buSzPct val="90000"/>
              <a:buFont typeface="Wingdings" pitchFamily="2" charset="2"/>
              <a:buChar char="§"/>
            </a:pPr>
            <a:r>
              <a:rPr lang="en-US" sz="1000" dirty="0"/>
              <a:t>Exploration of system requirements for joint workflow</a:t>
            </a:r>
          </a:p>
          <a:p>
            <a:pPr>
              <a:spcBef>
                <a:spcPts val="0"/>
              </a:spcBef>
              <a:spcAft>
                <a:spcPts val="0"/>
              </a:spcAft>
              <a:buSzPct val="90000"/>
              <a:buFont typeface="Wingdings" pitchFamily="2" charset="2"/>
              <a:buChar char="§"/>
            </a:pPr>
            <a:r>
              <a:rPr lang="en-US" sz="1000" dirty="0"/>
              <a:t>Assessment of digital preservation gaps</a:t>
            </a:r>
          </a:p>
          <a:p>
            <a:pPr>
              <a:spcBef>
                <a:spcPts val="0"/>
              </a:spcBef>
              <a:spcAft>
                <a:spcPts val="0"/>
              </a:spcAft>
            </a:pPr>
            <a:endParaRPr lang="en-US" sz="1000" dirty="0"/>
          </a:p>
          <a:p>
            <a:pPr>
              <a:spcBef>
                <a:spcPts val="0"/>
              </a:spcBef>
              <a:spcAft>
                <a:spcPts val="0"/>
              </a:spcAft>
            </a:pPr>
            <a:r>
              <a:rPr lang="en-US" sz="1000" dirty="0"/>
              <a:t> </a:t>
            </a:r>
          </a:p>
          <a:p>
            <a:pPr>
              <a:spcBef>
                <a:spcPts val="0"/>
              </a:spcBef>
              <a:spcAft>
                <a:spcPts val="0"/>
              </a:spcAft>
            </a:pPr>
            <a:r>
              <a:rPr lang="en-US" sz="1000" dirty="0"/>
              <a:t>major research libraries</a:t>
            </a:r>
          </a:p>
          <a:p>
            <a:pPr>
              <a:spcBef>
                <a:spcPts val="0"/>
              </a:spcBef>
              <a:spcAft>
                <a:spcPts val="0"/>
              </a:spcAft>
            </a:pPr>
            <a:r>
              <a:rPr lang="en-US" sz="1000" dirty="0"/>
              <a:t>New York state</a:t>
            </a:r>
          </a:p>
          <a:p>
            <a:pPr>
              <a:spcBef>
                <a:spcPts val="0"/>
              </a:spcBef>
              <a:spcAft>
                <a:spcPts val="0"/>
              </a:spcAft>
            </a:pPr>
            <a:r>
              <a:rPr lang="en-US" sz="1000" dirty="0"/>
              <a:t>private Ivy institutions</a:t>
            </a:r>
          </a:p>
          <a:p>
            <a:pPr>
              <a:spcBef>
                <a:spcPts val="0"/>
              </a:spcBef>
              <a:spcAft>
                <a:spcPts val="0"/>
              </a:spcAft>
            </a:pPr>
            <a:r>
              <a:rPr lang="en-US" sz="1000" dirty="0"/>
              <a:t>similar academic characteristics</a:t>
            </a:r>
          </a:p>
          <a:p>
            <a:pPr>
              <a:spcBef>
                <a:spcPts val="0"/>
              </a:spcBef>
              <a:spcAft>
                <a:spcPts val="0"/>
              </a:spcAft>
            </a:pPr>
            <a:r>
              <a:rPr lang="en-US" sz="1000" dirty="0"/>
              <a:t>record of collaboration</a:t>
            </a:r>
          </a:p>
          <a:p>
            <a:pPr>
              <a:spcBef>
                <a:spcPts val="0"/>
              </a:spcBef>
              <a:spcAft>
                <a:spcPts val="0"/>
              </a:spcAft>
            </a:pPr>
            <a:r>
              <a:rPr lang="en-US" sz="1000" dirty="0"/>
              <a:t>record of innovation</a:t>
            </a:r>
          </a:p>
          <a:p>
            <a:pPr>
              <a:spcBef>
                <a:spcPts val="0"/>
              </a:spcBef>
              <a:spcAft>
                <a:spcPts val="0"/>
              </a:spcAft>
            </a:pPr>
            <a:r>
              <a:rPr lang="en-US" sz="1000" dirty="0"/>
              <a:t>budget challenges</a:t>
            </a:r>
          </a:p>
          <a:p>
            <a:pPr>
              <a:spcBef>
                <a:spcPts val="0"/>
              </a:spcBef>
              <a:spcAft>
                <a:spcPts val="0"/>
              </a:spcAft>
            </a:pPr>
            <a:r>
              <a:rPr lang="en-US" sz="1000" dirty="0"/>
              <a:t>will and interest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680AF7A-8FDC-49DF-8A7D-B7A9B092C2C0}" type="slidenum">
              <a:rPr lang="en-US" smtClean="0"/>
              <a:pPr>
                <a:defRPr/>
              </a:pPr>
              <a:t>18</a:t>
            </a:fld>
            <a:endParaRPr lang="en-US"/>
          </a:p>
        </p:txBody>
      </p:sp>
    </p:spTree>
    <p:extLst>
      <p:ext uri="{BB962C8B-B14F-4D97-AF65-F5344CB8AC3E}">
        <p14:creationId xmlns:p14="http://schemas.microsoft.com/office/powerpoint/2010/main" xmlns="" val="436871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016BE0-8703-4C35-82EA-637DAF2472B0}" type="slidenum">
              <a:rPr lang="en-US" smtClean="0">
                <a:solidFill>
                  <a:prstClr val="black"/>
                </a:solidFill>
              </a:rPr>
              <a:pPr/>
              <a:t>19</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680AF7A-8FDC-49DF-8A7D-B7A9B092C2C0}" type="slidenum">
              <a:rPr lang="en-US" smtClean="0"/>
              <a:pPr>
                <a:defRPr/>
              </a:pPr>
              <a:t>20</a:t>
            </a:fld>
            <a:endParaRPr lang="en-US"/>
          </a:p>
        </p:txBody>
      </p:sp>
    </p:spTree>
    <p:extLst>
      <p:ext uri="{BB962C8B-B14F-4D97-AF65-F5344CB8AC3E}">
        <p14:creationId xmlns:p14="http://schemas.microsoft.com/office/powerpoint/2010/main" xmlns="" val="4117504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680AF7A-8FDC-49DF-8A7D-B7A9B092C2C0}" type="slidenum">
              <a:rPr lang="en-US" smtClean="0"/>
              <a:pPr>
                <a:defRPr/>
              </a:pPr>
              <a:t>21</a:t>
            </a:fld>
            <a:endParaRPr lang="en-US"/>
          </a:p>
        </p:txBody>
      </p:sp>
    </p:spTree>
    <p:extLst>
      <p:ext uri="{BB962C8B-B14F-4D97-AF65-F5344CB8AC3E}">
        <p14:creationId xmlns:p14="http://schemas.microsoft.com/office/powerpoint/2010/main" xmlns="" val="1453581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680AF7A-8FDC-49DF-8A7D-B7A9B092C2C0}" type="slidenum">
              <a:rPr lang="en-US" smtClean="0"/>
              <a:pPr>
                <a:defRPr/>
              </a:pPr>
              <a:t>22</a:t>
            </a:fld>
            <a:endParaRPr lang="en-US"/>
          </a:p>
        </p:txBody>
      </p:sp>
    </p:spTree>
    <p:extLst>
      <p:ext uri="{BB962C8B-B14F-4D97-AF65-F5344CB8AC3E}">
        <p14:creationId xmlns:p14="http://schemas.microsoft.com/office/powerpoint/2010/main" xmlns="" val="1156419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80AF7A-8FDC-49DF-8A7D-B7A9B092C2C0}"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xmlns="" val="3294256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80AF7A-8FDC-49DF-8A7D-B7A9B092C2C0}" type="slidenum">
              <a:rPr lang="en-US" smtClean="0"/>
              <a:pPr>
                <a:defRPr/>
              </a:pPr>
              <a:t>5</a:t>
            </a:fld>
            <a:endParaRPr lang="en-US" dirty="0"/>
          </a:p>
        </p:txBody>
      </p:sp>
    </p:spTree>
    <p:extLst>
      <p:ext uri="{BB962C8B-B14F-4D97-AF65-F5344CB8AC3E}">
        <p14:creationId xmlns:p14="http://schemas.microsoft.com/office/powerpoint/2010/main" xmlns="" val="2966422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80AF7A-8FDC-49DF-8A7D-B7A9B092C2C0}" type="slidenum">
              <a:rPr lang="en-US" smtClean="0"/>
              <a:pPr>
                <a:defRPr/>
              </a:pPr>
              <a:t>7</a:t>
            </a:fld>
            <a:endParaRPr lang="en-US" dirty="0"/>
          </a:p>
        </p:txBody>
      </p:sp>
    </p:spTree>
    <p:extLst>
      <p:ext uri="{BB962C8B-B14F-4D97-AF65-F5344CB8AC3E}">
        <p14:creationId xmlns:p14="http://schemas.microsoft.com/office/powerpoint/2010/main" xmlns="" val="2607815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80AF7A-8FDC-49DF-8A7D-B7A9B092C2C0}" type="slidenum">
              <a:rPr lang="en-US" smtClean="0"/>
              <a:pPr>
                <a:defRPr/>
              </a:pPr>
              <a:t>9</a:t>
            </a:fld>
            <a:endParaRPr lang="en-US" dirty="0"/>
          </a:p>
        </p:txBody>
      </p:sp>
    </p:spTree>
    <p:extLst>
      <p:ext uri="{BB962C8B-B14F-4D97-AF65-F5344CB8AC3E}">
        <p14:creationId xmlns:p14="http://schemas.microsoft.com/office/powerpoint/2010/main" xmlns="" val="923075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80AF7A-8FDC-49DF-8A7D-B7A9B092C2C0}" type="slidenum">
              <a:rPr lang="en-US" smtClean="0"/>
              <a:pPr>
                <a:defRPr/>
              </a:pPr>
              <a:t>10</a:t>
            </a:fld>
            <a:endParaRPr lang="en-US" dirty="0"/>
          </a:p>
        </p:txBody>
      </p:sp>
    </p:spTree>
    <p:extLst>
      <p:ext uri="{BB962C8B-B14F-4D97-AF65-F5344CB8AC3E}">
        <p14:creationId xmlns:p14="http://schemas.microsoft.com/office/powerpoint/2010/main" xmlns="" val="3428665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80AF7A-8FDC-49DF-8A7D-B7A9B092C2C0}" type="slidenum">
              <a:rPr lang="en-US" smtClean="0"/>
              <a:pPr>
                <a:defRPr/>
              </a:pPr>
              <a:t>11</a:t>
            </a:fld>
            <a:endParaRPr lang="en-US" dirty="0"/>
          </a:p>
        </p:txBody>
      </p:sp>
    </p:spTree>
    <p:extLst>
      <p:ext uri="{BB962C8B-B14F-4D97-AF65-F5344CB8AC3E}">
        <p14:creationId xmlns:p14="http://schemas.microsoft.com/office/powerpoint/2010/main" xmlns="" val="123127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80AF7A-8FDC-49DF-8A7D-B7A9B092C2C0}" type="slidenum">
              <a:rPr lang="en-US" smtClean="0"/>
              <a:pPr>
                <a:defRPr/>
              </a:pPr>
              <a:t>12</a:t>
            </a:fld>
            <a:endParaRPr lang="en-US" dirty="0"/>
          </a:p>
        </p:txBody>
      </p:sp>
    </p:spTree>
    <p:extLst>
      <p:ext uri="{BB962C8B-B14F-4D97-AF65-F5344CB8AC3E}">
        <p14:creationId xmlns:p14="http://schemas.microsoft.com/office/powerpoint/2010/main" xmlns="" val="2480109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680AF7A-8FDC-49DF-8A7D-B7A9B092C2C0}" type="slidenum">
              <a:rPr lang="en-US" smtClean="0"/>
              <a:pPr>
                <a:defRPr/>
              </a:pPr>
              <a:t>13</a:t>
            </a:fld>
            <a:endParaRPr lang="en-US"/>
          </a:p>
        </p:txBody>
      </p:sp>
    </p:spTree>
    <p:extLst>
      <p:ext uri="{BB962C8B-B14F-4D97-AF65-F5344CB8AC3E}">
        <p14:creationId xmlns:p14="http://schemas.microsoft.com/office/powerpoint/2010/main" xmlns="" val="2448034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570">
              <a:defRPr/>
            </a:pPr>
            <a:r>
              <a:rPr lang="en-US" dirty="0"/>
              <a:t>Patron Driven Book Approval Plans continue to grow   for almost a year loaded records for ebooks in our catalog, now including  records for print for sciences.  </a:t>
            </a:r>
            <a:br>
              <a:rPr lang="en-US" dirty="0"/>
            </a:br>
            <a:r>
              <a:rPr lang="en-US" dirty="0"/>
              <a:t>EMPS has been the leader in this effort at CUL and we have been able to offer our users many more e-books via the catalog than we were ever able to offer in a paper environment.  We have put records for 1800 titles with 2010 and </a:t>
            </a:r>
            <a:r>
              <a:rPr lang="en-US" dirty="0" smtClean="0"/>
              <a:t>2011 imprints </a:t>
            </a:r>
            <a:r>
              <a:rPr lang="en-US" dirty="0"/>
              <a:t>for e-books from 11 publishers in the library catalog with a total price of well over $200,000 and our users have purchased 225 titles that has cost us about $27,000.  We are looking to expand this program to reach other publishers and to our Borrow Direct partners in the same subjects.  </a:t>
            </a:r>
          </a:p>
          <a:p>
            <a:pPr defTabSz="915570">
              <a:defRPr/>
            </a:pPr>
            <a:endParaRPr lang="en-US" dirty="0" smtClean="0"/>
          </a:p>
          <a:p>
            <a:pPr defTabSz="915570">
              <a:defRPr/>
            </a:pPr>
            <a:r>
              <a:rPr lang="en-US" dirty="0" smtClean="0"/>
              <a:t>Rich </a:t>
            </a:r>
            <a:r>
              <a:rPr lang="en-US" dirty="0"/>
              <a:t>context in all formats (I mean relationship of research topic and how it branch out to other information in all formats, in conventional and unconventional places, and these information keeps evolving.)</a:t>
            </a:r>
          </a:p>
          <a:p>
            <a:endParaRPr lang="en-US" dirty="0"/>
          </a:p>
        </p:txBody>
      </p:sp>
      <p:sp>
        <p:nvSpPr>
          <p:cNvPr id="4" name="Slide Number Placeholder 3"/>
          <p:cNvSpPr>
            <a:spLocks noGrp="1"/>
          </p:cNvSpPr>
          <p:nvPr>
            <p:ph type="sldNum" sz="quarter" idx="10"/>
          </p:nvPr>
        </p:nvSpPr>
        <p:spPr/>
        <p:txBody>
          <a:bodyPr/>
          <a:lstStyle/>
          <a:p>
            <a:fld id="{04016BE0-8703-4C35-82EA-637DAF2472B0}"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xmlns="" val="29716323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pPr>
              <a:defRPr/>
            </a:pPr>
            <a:fld id="{C7746F3E-C607-4E32-B7C8-302DC03E6A64}" type="datetimeFigureOut">
              <a:rPr lang="en-US" smtClean="0">
                <a:solidFill>
                  <a:srgbClr val="000000"/>
                </a:solidFill>
              </a:rPr>
              <a:pPr>
                <a:defRPr/>
              </a:pPr>
              <a:t>11/8/2012</a:t>
            </a:fld>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A1BB5E11-03EF-4903-B9F9-003DF89375C9}" type="slidenum">
              <a:rPr lang="en-US" smtClean="0">
                <a:solidFill>
                  <a:srgbClr val="000000"/>
                </a:solidFill>
              </a:rPr>
              <a:pPr>
                <a:defRPr/>
              </a:pPr>
              <a:t>‹#›</a:t>
            </a:fld>
            <a:endParaRPr lang="en-US" dirty="0">
              <a:solidFill>
                <a:srgbClr val="000000"/>
              </a:solidFill>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extLst>
      <p:ext uri="{BB962C8B-B14F-4D97-AF65-F5344CB8AC3E}">
        <p14:creationId xmlns:p14="http://schemas.microsoft.com/office/powerpoint/2010/main" xmlns="" val="2400906523"/>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64C635B-54F0-4E06-996E-986D15305584}" type="datetimeFigureOut">
              <a:rPr lang="en-US" smtClean="0">
                <a:solidFill>
                  <a:srgbClr val="000000"/>
                </a:solidFill>
              </a:rPr>
              <a:pPr>
                <a:defRPr/>
              </a:pPr>
              <a:t>11/8/2012</a:t>
            </a:fld>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37A7DFF0-29A1-48CB-9A81-8E7A5AEEAB3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3317704629"/>
      </p:ext>
    </p:extLst>
  </p:cSld>
  <p:clrMapOvr>
    <a:masterClrMapping/>
  </p:clrMapOvr>
  <p:transition>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E6E4487-A014-4642-BA46-91EC63B549EF}" type="datetimeFigureOut">
              <a:rPr lang="en-US" smtClean="0">
                <a:solidFill>
                  <a:srgbClr val="000000"/>
                </a:solidFill>
              </a:rPr>
              <a:pPr>
                <a:defRPr/>
              </a:pPr>
              <a:t>11/8/2012</a:t>
            </a:fld>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878E7419-8E22-4A63-9EDD-2BCC0DFE58B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1922457728"/>
      </p:ext>
    </p:extLst>
  </p:cSld>
  <p:clrMapOvr>
    <a:masterClrMapping/>
  </p:clrMapOvr>
  <p:transition>
    <p:fade thruBlk="1"/>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40869462"/>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14475929"/>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02676730"/>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28812309"/>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59939984"/>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06576225"/>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29758295"/>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59952617"/>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pPr>
              <a:defRPr/>
            </a:pPr>
            <a:fld id="{D465171F-9BC7-48F6-869A-2526E418DEFB}" type="datetimeFigureOut">
              <a:rPr lang="en-US" smtClean="0">
                <a:solidFill>
                  <a:srgbClr val="000000"/>
                </a:solidFill>
              </a:rPr>
              <a:pPr>
                <a:defRPr/>
              </a:pPr>
              <a:t>11/8/2012</a:t>
            </a:fld>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C2F92DB5-9A41-4B2F-ADD3-CD088BCC7D0B}" type="slidenum">
              <a:rPr lang="en-US" smtClean="0">
                <a:solidFill>
                  <a:srgbClr val="000000"/>
                </a:solidFill>
              </a:rPr>
              <a:pPr>
                <a:defRPr/>
              </a:pPr>
              <a:t>‹#›</a:t>
            </a:fld>
            <a:endParaRPr lang="en-US" dirty="0">
              <a:solidFill>
                <a:srgbClr val="000000"/>
              </a:solidFill>
            </a:endParaRPr>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761996708"/>
      </p:ext>
    </p:extLst>
  </p:cSld>
  <p:clrMapOvr>
    <a:masterClrMapping/>
  </p:clrMapOvr>
  <p:transition>
    <p:fade thruBlk="1"/>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14983000"/>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31297394"/>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08909381"/>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31100436"/>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91222436"/>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20955499"/>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84467354"/>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70353752"/>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0697183"/>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14843984"/>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96FAD784-5CDA-4105-A532-AA1906A88E2F}" type="datetimeFigureOut">
              <a:rPr lang="en-US" smtClean="0">
                <a:solidFill>
                  <a:srgbClr val="000000"/>
                </a:solidFill>
              </a:rPr>
              <a:pPr>
                <a:defRPr/>
              </a:pPr>
              <a:t>11/8/2012</a:t>
            </a:fld>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D58CF208-4669-4DF6-9B4A-157D8ED7B4A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246477447"/>
      </p:ext>
    </p:extLst>
  </p:cSld>
  <p:clrMapOvr>
    <a:masterClrMapping/>
  </p:clrMapOvr>
  <p:transition>
    <p:fade thruBlk="1"/>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52470078"/>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44329725"/>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87291230"/>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69260353"/>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61641319"/>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33331095"/>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33453373"/>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29273648"/>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79956446"/>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72338538"/>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pPr>
              <a:defRPr/>
            </a:pPr>
            <a:fld id="{20A1E4EB-AD09-4F9A-9CB3-E0722E261D70}" type="datetimeFigureOut">
              <a:rPr lang="en-US" smtClean="0">
                <a:solidFill>
                  <a:srgbClr val="000000"/>
                </a:solidFill>
              </a:rPr>
              <a:pPr>
                <a:defRPr/>
              </a:pPr>
              <a:t>11/8/2012</a:t>
            </a:fld>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34AE60E3-EB7C-4EDD-AC8A-3342342CA9C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1671872583"/>
      </p:ext>
    </p:extLst>
  </p:cSld>
  <p:clrMapOvr>
    <a:masterClrMapping/>
  </p:clrMapOvr>
  <p:transition>
    <p:fade thruBlk="1"/>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76955626"/>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33793536"/>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72292802"/>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27406050"/>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54862166"/>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71324434"/>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48114314"/>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70442457"/>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19841621"/>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93945905"/>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pPr>
              <a:defRPr/>
            </a:pPr>
            <a:fld id="{622AA722-0D2F-4C3F-BA4E-5BA6ED6DD81F}" type="datetimeFigureOut">
              <a:rPr lang="en-US" smtClean="0">
                <a:solidFill>
                  <a:srgbClr val="000000"/>
                </a:solidFill>
              </a:rPr>
              <a:pPr>
                <a:defRPr/>
              </a:pPr>
              <a:t>11/8/2012</a:t>
            </a:fld>
            <a:endParaRPr lang="en-US" dirty="0">
              <a:solidFill>
                <a:srgbClr val="000000"/>
              </a:solidFill>
            </a:endParaRPr>
          </a:p>
        </p:txBody>
      </p:sp>
      <p:sp>
        <p:nvSpPr>
          <p:cNvPr id="8" name="Footer Placeholder 7"/>
          <p:cNvSpPr>
            <a:spLocks noGrp="1"/>
          </p:cNvSpPr>
          <p:nvPr>
            <p:ph type="ftr" sz="quarter" idx="11"/>
          </p:nvPr>
        </p:nvSpPr>
        <p:spPr/>
        <p:txBody>
          <a:bodyPr/>
          <a:lstStyle/>
          <a:p>
            <a:pPr>
              <a:defRPr/>
            </a:pPr>
            <a:endParaRPr lang="en-US" dirty="0">
              <a:solidFill>
                <a:srgbClr val="000000"/>
              </a:solidFill>
            </a:endParaRPr>
          </a:p>
        </p:txBody>
      </p:sp>
      <p:sp>
        <p:nvSpPr>
          <p:cNvPr id="9" name="Slide Number Placeholder 8"/>
          <p:cNvSpPr>
            <a:spLocks noGrp="1"/>
          </p:cNvSpPr>
          <p:nvPr>
            <p:ph type="sldNum" sz="quarter" idx="12"/>
          </p:nvPr>
        </p:nvSpPr>
        <p:spPr/>
        <p:txBody>
          <a:bodyPr/>
          <a:lstStyle/>
          <a:p>
            <a:pPr>
              <a:defRPr/>
            </a:pPr>
            <a:fld id="{7918FC64-B42F-43A2-81B5-71C15EF2DC8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476087389"/>
      </p:ext>
    </p:extLst>
  </p:cSld>
  <p:clrMapOvr>
    <a:masterClrMapping/>
  </p:clrMapOvr>
  <p:transition>
    <p:fade thruBlk="1"/>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24249056"/>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83264278"/>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25679496"/>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70447303"/>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53556656"/>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0992F8-7ACB-4144-8981-66289B37EF5B}" type="datetimeFigureOut">
              <a:rPr lang="en-US" smtClean="0">
                <a:solidFill>
                  <a:prstClr val="black">
                    <a:tint val="75000"/>
                  </a:prstClr>
                </a:solidFill>
              </a:rPr>
              <a:pPr/>
              <a:t>11/8/2012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49C6E4-CAB9-4522-A52B-865DBDB290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06486827"/>
      </p:ext>
    </p:extLst>
  </p:cSld>
  <p:clrMapOvr>
    <a:masterClrMapping/>
  </p:clrMapOvr>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C7746F3E-C607-4E32-B7C8-302DC03E6A64}" type="datetimeFigureOut">
              <a:rPr lang="en-US" smtClean="0"/>
              <a:pPr>
                <a:defRPr/>
              </a:pPr>
              <a:t>11/8/2012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1BB5E11-03EF-4903-B9F9-003DF89375C9}" type="slidenum">
              <a:rPr lang="en-US" smtClean="0"/>
              <a:pPr>
                <a:defRPr/>
              </a:pPr>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thruBlk="1"/>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465171F-9BC7-48F6-869A-2526E418DEFB}" type="datetimeFigureOut">
              <a:rPr lang="en-US" smtClean="0"/>
              <a:pPr>
                <a:defRPr/>
              </a:pPr>
              <a:t>11/8/2012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2F92DB5-9A41-4B2F-ADD3-CD088BCC7D0B}" type="slidenum">
              <a:rPr lang="en-US" smtClean="0"/>
              <a:pPr>
                <a:defRPr/>
              </a:pPr>
              <a:t>‹#›</a:t>
            </a:fld>
            <a:endParaRPr lang="en-US"/>
          </a:p>
        </p:txBody>
      </p:sp>
    </p:spTree>
  </p:cSld>
  <p:clrMapOvr>
    <a:masterClrMapping/>
  </p:clrMapOvr>
  <p:transition>
    <p:fade thruBlk="1"/>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96FAD784-5CDA-4105-A532-AA1906A88E2F}" type="datetimeFigureOut">
              <a:rPr lang="en-US" smtClean="0"/>
              <a:pPr>
                <a:defRPr/>
              </a:pPr>
              <a:t>11/8/2012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58CF208-4669-4DF6-9B4A-157D8ED7B4A0}" type="slidenum">
              <a:rPr lang="en-US" smtClean="0"/>
              <a:pPr>
                <a:defRPr/>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thruBlk="1"/>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20A1E4EB-AD09-4F9A-9CB3-E0722E261D70}" type="datetimeFigureOut">
              <a:rPr lang="en-US" smtClean="0"/>
              <a:pPr>
                <a:defRPr/>
              </a:pPr>
              <a:t>11/8/2012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AE60E3-EB7C-4EDD-AC8A-3342342CA9C2}" type="slidenum">
              <a:rPr lang="en-US" smtClean="0"/>
              <a:pPr>
                <a:defRPr/>
              </a:pPr>
              <a:t>‹#›</a:t>
            </a:fld>
            <a:endParaRPr lang="en-US"/>
          </a:p>
        </p:txBody>
      </p:sp>
    </p:spTree>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3B2D72D5-A37B-4298-9C7D-A67BCD25C178}" type="datetimeFigureOut">
              <a:rPr lang="en-US" smtClean="0">
                <a:solidFill>
                  <a:srgbClr val="000000"/>
                </a:solidFill>
              </a:rPr>
              <a:pPr>
                <a:defRPr/>
              </a:pPr>
              <a:t>11/8/2012</a:t>
            </a:fld>
            <a:endParaRPr lang="en-US" dirty="0">
              <a:solidFill>
                <a:srgbClr val="000000"/>
              </a:solidFill>
            </a:endParaRPr>
          </a:p>
        </p:txBody>
      </p:sp>
      <p:sp>
        <p:nvSpPr>
          <p:cNvPr id="4" name="Footer Placeholder 3"/>
          <p:cNvSpPr>
            <a:spLocks noGrp="1"/>
          </p:cNvSpPr>
          <p:nvPr>
            <p:ph type="ftr" sz="quarter" idx="11"/>
          </p:nvPr>
        </p:nvSpPr>
        <p:spPr/>
        <p:txBody>
          <a:bodyPr/>
          <a:lstStyle/>
          <a:p>
            <a:pPr>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192D989D-8675-4D92-94CF-3CD8D271BAE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3844134629"/>
      </p:ext>
    </p:extLst>
  </p:cSld>
  <p:clrMapOvr>
    <a:masterClrMapping/>
  </p:clrMapOvr>
  <p:transition>
    <p:fade thruBlk="1"/>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622AA722-0D2F-4C3F-BA4E-5BA6ED6DD81F}" type="datetimeFigureOut">
              <a:rPr lang="en-US" smtClean="0"/>
              <a:pPr>
                <a:defRPr/>
              </a:pPr>
              <a:t>11/8/2012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918FC64-B42F-43A2-81B5-71C15EF2DC88}" type="slidenum">
              <a:rPr lang="en-US" smtClean="0"/>
              <a:pPr>
                <a:defRPr/>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3B2D72D5-A37B-4298-9C7D-A67BCD25C178}" type="datetimeFigureOut">
              <a:rPr lang="en-US" smtClean="0"/>
              <a:pPr>
                <a:defRPr/>
              </a:pPr>
              <a:t>11/8/2012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92D989D-8675-4D92-94CF-3CD8D271BAEC}" type="slidenum">
              <a:rPr lang="en-US" smtClean="0"/>
              <a:pPr>
                <a:defRPr/>
              </a:pPr>
              <a:t>‹#›</a:t>
            </a:fld>
            <a:endParaRPr lang="en-US"/>
          </a:p>
        </p:txBody>
      </p:sp>
    </p:spTree>
  </p:cSld>
  <p:clrMapOvr>
    <a:masterClrMapping/>
  </p:clrMapOvr>
  <p:transition>
    <p:fade thruBlk="1"/>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3E509E1-96FA-4193-80FC-CB7E93FB0668}" type="datetimeFigureOut">
              <a:rPr lang="en-US" smtClean="0"/>
              <a:pPr>
                <a:defRPr/>
              </a:pPr>
              <a:t>11/8/2012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5B24A46-3496-4B54-90D9-E24349D564FD}" type="slidenum">
              <a:rPr lang="en-US" smtClean="0"/>
              <a:pPr>
                <a:defRPr/>
              </a:pPr>
              <a:t>‹#›</a:t>
            </a:fld>
            <a:endParaRPr lang="en-US"/>
          </a:p>
        </p:txBody>
      </p:sp>
    </p:spTree>
  </p:cSld>
  <p:clrMapOvr>
    <a:masterClrMapping/>
  </p:clrMapOvr>
  <p:transition>
    <p:fade thruBlk="1"/>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02E2E6D-8580-442F-874F-6EDB32715F47}" type="datetimeFigureOut">
              <a:rPr lang="en-US" smtClean="0"/>
              <a:pPr>
                <a:defRPr/>
              </a:pPr>
              <a:t>11/8/2012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0A71C65-6C21-4E49-A676-DF4B1A1CBDD6}" type="slidenum">
              <a:rPr lang="en-US" smtClean="0"/>
              <a:pPr>
                <a:defRPr/>
              </a:pPr>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1FFD384-BB28-49CE-A0C4-B7BEB349816C}" type="datetimeFigureOut">
              <a:rPr lang="en-US" smtClean="0"/>
              <a:pPr>
                <a:defRPr/>
              </a:pPr>
              <a:t>11/8/2012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1B39DD5-18CD-4D2C-BDD1-9F00381DF720}" type="slidenum">
              <a:rPr lang="en-US" smtClean="0"/>
              <a:pPr>
                <a:defRPr/>
              </a:pPr>
              <a:t>‹#›</a:t>
            </a:fld>
            <a:endParaRPr lang="en-US"/>
          </a:p>
        </p:txBody>
      </p:sp>
    </p:spTree>
  </p:cSld>
  <p:clrMapOvr>
    <a:masterClrMapping/>
  </p:clrMapOvr>
  <p:transition>
    <p:fade thruBlk="1"/>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64C635B-54F0-4E06-996E-986D15305584}" type="datetimeFigureOut">
              <a:rPr lang="en-US" smtClean="0"/>
              <a:pPr>
                <a:defRPr/>
              </a:pPr>
              <a:t>11/8/2012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A7DFF0-29A1-48CB-9A81-8E7A5AEEAB3B}" type="slidenum">
              <a:rPr lang="en-US" smtClean="0"/>
              <a:pPr>
                <a:defRPr/>
              </a:pPr>
              <a:t>‹#›</a:t>
            </a:fld>
            <a:endParaRPr lang="en-US"/>
          </a:p>
        </p:txBody>
      </p:sp>
    </p:spTree>
  </p:cSld>
  <p:clrMapOvr>
    <a:masterClrMapping/>
  </p:clrMapOvr>
  <p:transition>
    <p:fade thruBlk="1"/>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E6E4487-A014-4642-BA46-91EC63B549EF}" type="datetimeFigureOut">
              <a:rPr lang="en-US" smtClean="0"/>
              <a:pPr>
                <a:defRPr/>
              </a:pPr>
              <a:t>11/8/2012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78E7419-8E22-4A63-9EDD-2BCC0DFE58BF}" type="slidenum">
              <a:rPr lang="en-US" smtClean="0"/>
              <a:pPr>
                <a:defRPr/>
              </a:pPr>
              <a:t>‹#›</a:t>
            </a:fld>
            <a:endParaRPr lang="en-US"/>
          </a:p>
        </p:txBody>
      </p:sp>
    </p:spTree>
  </p:cSld>
  <p:clrMapOvr>
    <a:masterClrMapping/>
  </p:clrMapOvr>
  <p:transition>
    <p:fade thruBlk="1"/>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001089D-852B-469D-895A-6225C40BA1EC}" type="datetimeFigureOut">
              <a:rPr lang="en-US"/>
              <a:pPr>
                <a:defRPr/>
              </a:pPr>
              <a:t>11/8/2012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B68C67F-2DF4-421E-A906-60E4C7DBE95D}" type="slidenum">
              <a:rPr lang="en-US"/>
              <a:pPr>
                <a:defRPr/>
              </a:pPr>
              <a:t>‹#›</a:t>
            </a:fld>
            <a:endParaRPr lang="en-US"/>
          </a:p>
        </p:txBody>
      </p:sp>
    </p:spTree>
    <p:extLst>
      <p:ext uri="{BB962C8B-B14F-4D97-AF65-F5344CB8AC3E}">
        <p14:creationId xmlns:p14="http://schemas.microsoft.com/office/powerpoint/2010/main" xmlns="" val="2393267856"/>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3E509E1-96FA-4193-80FC-CB7E93FB0668}" type="datetimeFigureOut">
              <a:rPr lang="en-US" smtClean="0">
                <a:solidFill>
                  <a:srgbClr val="000000"/>
                </a:solidFill>
              </a:rPr>
              <a:pPr>
                <a:defRPr/>
              </a:pPr>
              <a:t>11/8/2012</a:t>
            </a:fld>
            <a:endParaRPr lang="en-US" dirty="0">
              <a:solidFill>
                <a:srgbClr val="000000"/>
              </a:solidFill>
            </a:endParaRPr>
          </a:p>
        </p:txBody>
      </p:sp>
      <p:sp>
        <p:nvSpPr>
          <p:cNvPr id="3" name="Footer Placeholder 2"/>
          <p:cNvSpPr>
            <a:spLocks noGrp="1"/>
          </p:cNvSpPr>
          <p:nvPr>
            <p:ph type="ftr" sz="quarter" idx="11"/>
          </p:nvPr>
        </p:nvSpPr>
        <p:spPr/>
        <p:txBody>
          <a:bodyPr/>
          <a:lstStyle/>
          <a:p>
            <a:pPr>
              <a:defRPr/>
            </a:pP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15B24A46-3496-4B54-90D9-E24349D564F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2616902061"/>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02E2E6D-8580-442F-874F-6EDB32715F47}" type="datetimeFigureOut">
              <a:rPr lang="en-US" smtClean="0">
                <a:solidFill>
                  <a:srgbClr val="000000"/>
                </a:solidFill>
              </a:rPr>
              <a:pPr>
                <a:defRPr/>
              </a:pPr>
              <a:t>11/8/2012</a:t>
            </a:fld>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E0A71C65-6C21-4E49-A676-DF4B1A1CBD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1307726609"/>
      </p:ext>
    </p:extLst>
  </p:cSld>
  <p:clrMapOvr>
    <a:masterClrMapping/>
  </p:clrMapOvr>
  <p:transition>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1FFD384-BB28-49CE-A0C4-B7BEB349816C}" type="datetimeFigureOut">
              <a:rPr lang="en-US" smtClean="0">
                <a:solidFill>
                  <a:srgbClr val="000000"/>
                </a:solidFill>
              </a:rPr>
              <a:pPr>
                <a:defRPr/>
              </a:pPr>
              <a:t>11/8/2012</a:t>
            </a:fld>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01B39DD5-18CD-4D2C-BDD1-9F00381DF7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2651833925"/>
      </p:ext>
    </p:extLst>
  </p:cSld>
  <p:clrMapOvr>
    <a:masterClrMapping/>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a:defRPr/>
            </a:pPr>
            <a:fld id="{0F9D0167-EF28-4A9D-905C-711F49CEFC21}" type="datetimeFigureOut">
              <a:rPr lang="en-US" smtClean="0">
                <a:solidFill>
                  <a:srgbClr val="000000"/>
                </a:solidFill>
              </a:rPr>
              <a:pPr>
                <a:defRPr/>
              </a:pPr>
              <a:t>11/8/2012</a:t>
            </a:fld>
            <a:endParaRPr lang="en-US" dirty="0">
              <a:solidFill>
                <a:srgbClr val="000000"/>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a:defRPr/>
            </a:pPr>
            <a:endParaRPr lang="en-US" dirty="0">
              <a:solidFill>
                <a:srgbClr val="000000"/>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a:defRPr/>
            </a:pPr>
            <a:fld id="{34D74944-7672-4A18-8161-568F4188BDB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347927942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ransition>
    <p:fade thruBlk="1"/>
  </p:transition>
  <p:timing>
    <p:tnLst>
      <p:par>
        <p:cTn id="1" dur="indefinite" restart="never" nodeType="tmRoot"/>
      </p:par>
    </p:tnLst>
  </p:timing>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D0992F8-7ACB-4144-8981-66289B37EF5B}" type="datetimeFigureOut">
              <a:rPr lang="en-US" smtClean="0">
                <a:solidFill>
                  <a:prstClr val="black">
                    <a:tint val="75000"/>
                  </a:prstClr>
                </a:solidFill>
                <a:latin typeface="Garamond"/>
                <a:cs typeface="+mn-cs"/>
              </a:rPr>
              <a:pPr fontAlgn="auto">
                <a:spcBef>
                  <a:spcPts val="0"/>
                </a:spcBef>
                <a:spcAft>
                  <a:spcPts val="0"/>
                </a:spcAft>
              </a:pPr>
              <a:t>11/8/2012</a:t>
            </a:fld>
            <a:endParaRPr lang="en-US">
              <a:solidFill>
                <a:prstClr val="black">
                  <a:tint val="75000"/>
                </a:prstClr>
              </a:solidFill>
              <a:latin typeface="Garamond"/>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Garamond"/>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49C6E4-CAB9-4522-A52B-865DBDB29041}" type="slidenum">
              <a:rPr lang="en-US" smtClean="0">
                <a:solidFill>
                  <a:prstClr val="black">
                    <a:tint val="75000"/>
                  </a:prstClr>
                </a:solidFill>
                <a:latin typeface="Garamond"/>
                <a:cs typeface="+mn-cs"/>
              </a:rPr>
              <a:pPr fontAlgn="auto">
                <a:spcBef>
                  <a:spcPts val="0"/>
                </a:spcBef>
                <a:spcAft>
                  <a:spcPts val="0"/>
                </a:spcAft>
              </a:pPr>
              <a:t>‹#›</a:t>
            </a:fld>
            <a:endParaRPr lang="en-US">
              <a:solidFill>
                <a:prstClr val="black">
                  <a:tint val="75000"/>
                </a:prstClr>
              </a:solidFill>
              <a:latin typeface="Garamond"/>
              <a:cs typeface="+mn-cs"/>
            </a:endParaRPr>
          </a:p>
        </p:txBody>
      </p:sp>
    </p:spTree>
    <p:extLst>
      <p:ext uri="{BB962C8B-B14F-4D97-AF65-F5344CB8AC3E}">
        <p14:creationId xmlns:p14="http://schemas.microsoft.com/office/powerpoint/2010/main" xmlns="" val="224600025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D0992F8-7ACB-4144-8981-66289B37EF5B}" type="datetimeFigureOut">
              <a:rPr lang="en-US" smtClean="0">
                <a:solidFill>
                  <a:prstClr val="black">
                    <a:tint val="75000"/>
                  </a:prstClr>
                </a:solidFill>
                <a:latin typeface="Garamond"/>
                <a:cs typeface="+mn-cs"/>
              </a:rPr>
              <a:pPr fontAlgn="auto">
                <a:spcBef>
                  <a:spcPts val="0"/>
                </a:spcBef>
                <a:spcAft>
                  <a:spcPts val="0"/>
                </a:spcAft>
              </a:pPr>
              <a:t>11/8/2012</a:t>
            </a:fld>
            <a:endParaRPr lang="en-US">
              <a:solidFill>
                <a:prstClr val="black">
                  <a:tint val="75000"/>
                </a:prstClr>
              </a:solidFill>
              <a:latin typeface="Garamond"/>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Garamond"/>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49C6E4-CAB9-4522-A52B-865DBDB29041}" type="slidenum">
              <a:rPr lang="en-US" smtClean="0">
                <a:solidFill>
                  <a:prstClr val="black">
                    <a:tint val="75000"/>
                  </a:prstClr>
                </a:solidFill>
                <a:latin typeface="Garamond"/>
                <a:cs typeface="+mn-cs"/>
              </a:rPr>
              <a:pPr fontAlgn="auto">
                <a:spcBef>
                  <a:spcPts val="0"/>
                </a:spcBef>
                <a:spcAft>
                  <a:spcPts val="0"/>
                </a:spcAft>
              </a:pPr>
              <a:t>‹#›</a:t>
            </a:fld>
            <a:endParaRPr lang="en-US">
              <a:solidFill>
                <a:prstClr val="black">
                  <a:tint val="75000"/>
                </a:prstClr>
              </a:solidFill>
              <a:latin typeface="Garamond"/>
              <a:cs typeface="+mn-cs"/>
            </a:endParaRPr>
          </a:p>
        </p:txBody>
      </p:sp>
    </p:spTree>
    <p:extLst>
      <p:ext uri="{BB962C8B-B14F-4D97-AF65-F5344CB8AC3E}">
        <p14:creationId xmlns:p14="http://schemas.microsoft.com/office/powerpoint/2010/main" xmlns="" val="333861776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D0992F8-7ACB-4144-8981-66289B37EF5B}" type="datetimeFigureOut">
              <a:rPr lang="en-US" smtClean="0">
                <a:solidFill>
                  <a:prstClr val="black">
                    <a:tint val="75000"/>
                  </a:prstClr>
                </a:solidFill>
                <a:latin typeface="Garamond"/>
                <a:cs typeface="+mn-cs"/>
              </a:rPr>
              <a:pPr fontAlgn="auto">
                <a:spcBef>
                  <a:spcPts val="0"/>
                </a:spcBef>
                <a:spcAft>
                  <a:spcPts val="0"/>
                </a:spcAft>
              </a:pPr>
              <a:t>11/8/2012</a:t>
            </a:fld>
            <a:endParaRPr lang="en-US">
              <a:solidFill>
                <a:prstClr val="black">
                  <a:tint val="75000"/>
                </a:prstClr>
              </a:solidFill>
              <a:latin typeface="Garamond"/>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Garamond"/>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49C6E4-CAB9-4522-A52B-865DBDB29041}" type="slidenum">
              <a:rPr lang="en-US" smtClean="0">
                <a:solidFill>
                  <a:prstClr val="black">
                    <a:tint val="75000"/>
                  </a:prstClr>
                </a:solidFill>
                <a:latin typeface="Garamond"/>
                <a:cs typeface="+mn-cs"/>
              </a:rPr>
              <a:pPr fontAlgn="auto">
                <a:spcBef>
                  <a:spcPts val="0"/>
                </a:spcBef>
                <a:spcAft>
                  <a:spcPts val="0"/>
                </a:spcAft>
              </a:pPr>
              <a:t>‹#›</a:t>
            </a:fld>
            <a:endParaRPr lang="en-US">
              <a:solidFill>
                <a:prstClr val="black">
                  <a:tint val="75000"/>
                </a:prstClr>
              </a:solidFill>
              <a:latin typeface="Garamond"/>
              <a:cs typeface="+mn-cs"/>
            </a:endParaRPr>
          </a:p>
        </p:txBody>
      </p:sp>
    </p:spTree>
    <p:extLst>
      <p:ext uri="{BB962C8B-B14F-4D97-AF65-F5344CB8AC3E}">
        <p14:creationId xmlns:p14="http://schemas.microsoft.com/office/powerpoint/2010/main" xmlns="" val="134097726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D0992F8-7ACB-4144-8981-66289B37EF5B}" type="datetimeFigureOut">
              <a:rPr lang="en-US" smtClean="0">
                <a:solidFill>
                  <a:prstClr val="black">
                    <a:tint val="75000"/>
                  </a:prstClr>
                </a:solidFill>
                <a:latin typeface="Garamond"/>
                <a:cs typeface="+mn-cs"/>
              </a:rPr>
              <a:pPr fontAlgn="auto">
                <a:spcBef>
                  <a:spcPts val="0"/>
                </a:spcBef>
                <a:spcAft>
                  <a:spcPts val="0"/>
                </a:spcAft>
              </a:pPr>
              <a:t>11/8/2012</a:t>
            </a:fld>
            <a:endParaRPr lang="en-US">
              <a:solidFill>
                <a:prstClr val="black">
                  <a:tint val="75000"/>
                </a:prstClr>
              </a:solidFill>
              <a:latin typeface="Garamond"/>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Garamond"/>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49C6E4-CAB9-4522-A52B-865DBDB29041}" type="slidenum">
              <a:rPr lang="en-US" smtClean="0">
                <a:solidFill>
                  <a:prstClr val="black">
                    <a:tint val="75000"/>
                  </a:prstClr>
                </a:solidFill>
                <a:latin typeface="Garamond"/>
                <a:cs typeface="+mn-cs"/>
              </a:rPr>
              <a:pPr fontAlgn="auto">
                <a:spcBef>
                  <a:spcPts val="0"/>
                </a:spcBef>
                <a:spcAft>
                  <a:spcPts val="0"/>
                </a:spcAft>
              </a:pPr>
              <a:t>‹#›</a:t>
            </a:fld>
            <a:endParaRPr lang="en-US">
              <a:solidFill>
                <a:prstClr val="black">
                  <a:tint val="75000"/>
                </a:prstClr>
              </a:solidFill>
              <a:latin typeface="Garamond"/>
              <a:cs typeface="+mn-cs"/>
            </a:endParaRPr>
          </a:p>
        </p:txBody>
      </p:sp>
    </p:spTree>
    <p:extLst>
      <p:ext uri="{BB962C8B-B14F-4D97-AF65-F5344CB8AC3E}">
        <p14:creationId xmlns:p14="http://schemas.microsoft.com/office/powerpoint/2010/main" xmlns="" val="2368907957"/>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mc:AlternateContent xmlns:mc="http://schemas.openxmlformats.org/markup-compatibility/2006">
    <mc:Choice xmlns:p14="http://schemas.microsoft.com/office/powerpoint/2010/main" xmlns="" Requires="p14">
      <p:transition spd="slow" p14:dur="1750" advTm="8000">
        <p:fade/>
      </p:transition>
    </mc:Choice>
    <mc:Fallback>
      <p:transition spd="slow" advTm="8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a:defRPr/>
            </a:pPr>
            <a:fld id="{0F9D0167-EF28-4A9D-905C-711F49CEFC21}" type="datetimeFigureOut">
              <a:rPr lang="en-US" smtClean="0">
                <a:solidFill>
                  <a:srgbClr val="000000"/>
                </a:solidFill>
              </a:rPr>
              <a:pPr>
                <a:defRPr/>
              </a:pPr>
              <a:t>11/8/2012</a:t>
            </a:fld>
            <a:endParaRPr lang="en-US" dirty="0">
              <a:solidFill>
                <a:srgbClr val="000000"/>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a:defRPr/>
            </a:pPr>
            <a:endParaRPr lang="en-US" dirty="0">
              <a:solidFill>
                <a:srgbClr val="000000"/>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a:defRPr/>
            </a:pPr>
            <a:fld id="{34D74944-7672-4A18-8161-568F4188BDB2}" type="slidenum">
              <a:rPr lang="en-US" smtClean="0">
                <a:solidFill>
                  <a:srgbClr val="000000"/>
                </a:solidFill>
              </a:rPr>
              <a:pPr>
                <a:defRPr/>
              </a:pPr>
              <a:t>‹#›</a:t>
            </a:fld>
            <a:endParaRPr lang="en-US" dirty="0">
              <a:solidFill>
                <a:srgbClr val="000000"/>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Lst>
  <p:transition>
    <p:fade thruBlk="1"/>
  </p:transition>
  <p:timing>
    <p:tnLst>
      <p:par>
        <p:cTn id="1" dur="indefinite" restart="never" nodeType="tmRoot"/>
      </p:par>
    </p:tnLst>
  </p:timing>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9.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hyperlink" Target="staffweb.library.cornell.edu/system/files/CollectionUsageTF_ReportFinal11-22-10.pdf" TargetMode="External"/><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9.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457200" y="1143000"/>
            <a:ext cx="8229600" cy="1470025"/>
          </a:xfrm>
        </p:spPr>
        <p:txBody>
          <a:bodyPr>
            <a:noAutofit/>
          </a:bodyPr>
          <a:lstStyle/>
          <a:p>
            <a:pPr algn="ctr" eaLnBrk="1" hangingPunct="1">
              <a:defRPr/>
            </a:pPr>
            <a:r>
              <a:rPr lang="en-US" sz="4400" cap="small" dirty="0" smtClean="0">
                <a:solidFill>
                  <a:schemeClr val="bg1">
                    <a:lumMod val="95000"/>
                  </a:schemeClr>
                </a:solidFill>
                <a:effectLst>
                  <a:outerShdw blurRad="38100" dist="38100" dir="2700000" algn="tl">
                    <a:srgbClr val="000000">
                      <a:alpha val="43137"/>
                    </a:srgbClr>
                  </a:outerShdw>
                </a:effectLst>
                <a:latin typeface="Aharoni" pitchFamily="2" charset="-79"/>
                <a:cs typeface="Aharoni" pitchFamily="2" charset="-79"/>
              </a:rPr>
              <a:t>Future Directions for Collection Development in Academic Research Libraries</a:t>
            </a:r>
            <a:endParaRPr lang="en-US" sz="4400" i="1" cap="small" dirty="0" smtClean="0">
              <a:solidFill>
                <a:schemeClr val="bg1">
                  <a:lumMod val="9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6147" name="Rectangle 3"/>
          <p:cNvSpPr>
            <a:spLocks noGrp="1" noChangeArrowheads="1"/>
          </p:cNvSpPr>
          <p:nvPr>
            <p:ph type="subTitle" idx="1"/>
          </p:nvPr>
        </p:nvSpPr>
        <p:spPr>
          <a:xfrm>
            <a:off x="1143000" y="3657600"/>
            <a:ext cx="6858000" cy="1676400"/>
          </a:xfrm>
        </p:spPr>
        <p:txBody>
          <a:bodyPr>
            <a:normAutofit/>
          </a:bodyPr>
          <a:lstStyle/>
          <a:p>
            <a:pPr algn="ctr" eaLnBrk="1" hangingPunct="1">
              <a:spcBef>
                <a:spcPct val="0"/>
              </a:spcBef>
            </a:pPr>
            <a:r>
              <a:rPr lang="en-US" sz="2400" b="1" dirty="0" smtClean="0">
                <a:solidFill>
                  <a:schemeClr val="tx1"/>
                </a:solidFill>
                <a:effectLst>
                  <a:outerShdw blurRad="38100" dist="38100" dir="2700000" algn="tl">
                    <a:srgbClr val="000000">
                      <a:alpha val="43137"/>
                    </a:srgbClr>
                  </a:outerShdw>
                </a:effectLst>
                <a:latin typeface="Calibri" pitchFamily="34" charset="0"/>
                <a:cs typeface="Calibri" pitchFamily="34" charset="0"/>
              </a:rPr>
              <a:t>Anne R. Kenney</a:t>
            </a:r>
            <a:endParaRPr lang="en-US" sz="2400" b="1" dirty="0" smtClean="0">
              <a:solidFill>
                <a:schemeClr val="bg1"/>
              </a:solidFill>
              <a:effectLst>
                <a:outerShdw blurRad="38100" dist="38100" dir="2700000" algn="tl">
                  <a:srgbClr val="000000">
                    <a:alpha val="43137"/>
                  </a:srgbClr>
                </a:outerShdw>
              </a:effectLst>
            </a:endParaRPr>
          </a:p>
          <a:p>
            <a:pPr algn="ctr" eaLnBrk="1" hangingPunct="1">
              <a:spcBef>
                <a:spcPct val="0"/>
              </a:spcBef>
              <a:spcAft>
                <a:spcPts val="0"/>
              </a:spcAft>
            </a:pPr>
            <a:r>
              <a:rPr lang="en-US" sz="1500" dirty="0" smtClean="0">
                <a:solidFill>
                  <a:schemeClr val="tx1"/>
                </a:solidFill>
                <a:latin typeface="Calibri" pitchFamily="34" charset="0"/>
              </a:rPr>
              <a:t>Carl A. Kroch University Librarian</a:t>
            </a:r>
          </a:p>
          <a:p>
            <a:pPr eaLnBrk="1" hangingPunct="1">
              <a:spcBef>
                <a:spcPct val="0"/>
              </a:spcBef>
              <a:spcAft>
                <a:spcPts val="0"/>
              </a:spcAft>
            </a:pPr>
            <a:endParaRPr lang="en-US" sz="1500" dirty="0">
              <a:solidFill>
                <a:schemeClr val="tx1"/>
              </a:solidFill>
              <a:latin typeface="Calibri" pitchFamily="34" charset="0"/>
            </a:endParaRPr>
          </a:p>
          <a:p>
            <a:pPr algn="ctr" eaLnBrk="1" hangingPunct="1">
              <a:spcBef>
                <a:spcPct val="0"/>
              </a:spcBef>
              <a:spcAft>
                <a:spcPts val="0"/>
              </a:spcAft>
            </a:pPr>
            <a:endParaRPr lang="en-US" sz="1600" i="1" dirty="0" smtClean="0">
              <a:solidFill>
                <a:schemeClr val="tx1"/>
              </a:solidFill>
              <a:latin typeface="Calibri" pitchFamily="34" charset="0"/>
            </a:endParaRPr>
          </a:p>
          <a:p>
            <a:pPr algn="ctr" eaLnBrk="1" hangingPunct="1">
              <a:spcBef>
                <a:spcPct val="0"/>
              </a:spcBef>
              <a:spcAft>
                <a:spcPts val="0"/>
              </a:spcAft>
            </a:pPr>
            <a:r>
              <a:rPr lang="en-US" sz="1600" i="1" dirty="0" smtClean="0">
                <a:solidFill>
                  <a:schemeClr val="tx1"/>
                </a:solidFill>
                <a:latin typeface="Calibri" pitchFamily="34" charset="0"/>
              </a:rPr>
              <a:t>Academic Libraries Today:  Our Future Is Now</a:t>
            </a:r>
          </a:p>
          <a:p>
            <a:pPr algn="ctr" eaLnBrk="1" hangingPunct="1">
              <a:spcBef>
                <a:spcPct val="0"/>
              </a:spcBef>
              <a:spcAft>
                <a:spcPts val="0"/>
              </a:spcAft>
            </a:pPr>
            <a:r>
              <a:rPr lang="en-US" sz="1600" i="1" dirty="0" smtClean="0">
                <a:solidFill>
                  <a:schemeClr val="tx1"/>
                </a:solidFill>
                <a:latin typeface="Calibri" pitchFamily="34" charset="0"/>
              </a:rPr>
              <a:t>The University of Hong Kong Libraries Centenary Anniversary Conference</a:t>
            </a:r>
          </a:p>
        </p:txBody>
      </p:sp>
      <p:pic>
        <p:nvPicPr>
          <p:cNvPr id="6148"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5781675"/>
            <a:ext cx="3133725"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81000"/>
            <a:ext cx="7543800" cy="1600200"/>
          </a:xfrm>
        </p:spPr>
        <p:txBody>
          <a:bodyPr anchor="ctr"/>
          <a:lstStyle/>
          <a:p>
            <a:pPr algn="ctr"/>
            <a:r>
              <a:rPr lang="en-US" sz="4000" b="1" cap="small" dirty="0">
                <a:solidFill>
                  <a:schemeClr val="tx1"/>
                </a:solidFill>
                <a:latin typeface="Tw Cen MT" pitchFamily="34" charset="0"/>
                <a:cs typeface="Arial" pitchFamily="34" charset="0"/>
              </a:rPr>
              <a:t>From Product to Process</a:t>
            </a:r>
          </a:p>
        </p:txBody>
      </p:sp>
      <p:sp>
        <p:nvSpPr>
          <p:cNvPr id="3" name="Content Placeholder 2"/>
          <p:cNvSpPr>
            <a:spLocks noGrp="1"/>
          </p:cNvSpPr>
          <p:nvPr>
            <p:ph idx="1"/>
          </p:nvPr>
        </p:nvSpPr>
        <p:spPr>
          <a:xfrm>
            <a:off x="914400" y="1752600"/>
            <a:ext cx="7315200" cy="3581400"/>
          </a:xfrm>
        </p:spPr>
        <p:txBody>
          <a:bodyPr>
            <a:noAutofit/>
          </a:bodyPr>
          <a:lstStyle/>
          <a:p>
            <a:pPr>
              <a:spcAft>
                <a:spcPts val="1800"/>
              </a:spcAft>
            </a:pPr>
            <a:r>
              <a:rPr lang="en-US" dirty="0" smtClean="0">
                <a:latin typeface="Tw Cen MT" pitchFamily="34" charset="0"/>
                <a:cs typeface="Arial" pitchFamily="34" charset="0"/>
              </a:rPr>
              <a:t>Encompassing local needs, shared investment, coordinated decisions</a:t>
            </a:r>
          </a:p>
          <a:p>
            <a:pPr>
              <a:spcAft>
                <a:spcPts val="1800"/>
              </a:spcAft>
            </a:pPr>
            <a:r>
              <a:rPr lang="en-US" dirty="0" smtClean="0">
                <a:latin typeface="Tw Cen MT" pitchFamily="34" charset="0"/>
                <a:cs typeface="Arial" pitchFamily="34" charset="0"/>
              </a:rPr>
              <a:t>Engaging scholars, content providers, and policy makers</a:t>
            </a:r>
          </a:p>
          <a:p>
            <a:pPr>
              <a:spcAft>
                <a:spcPts val="1800"/>
              </a:spcAft>
            </a:pPr>
            <a:r>
              <a:rPr lang="en-US" dirty="0" smtClean="0">
                <a:latin typeface="Tw Cen MT" pitchFamily="34" charset="0"/>
                <a:cs typeface="Arial" pitchFamily="34" charset="0"/>
              </a:rPr>
              <a:t>Adding value</a:t>
            </a:r>
          </a:p>
          <a:p>
            <a:pPr>
              <a:spcAft>
                <a:spcPts val="1800"/>
              </a:spcAft>
            </a:pPr>
            <a:r>
              <a:rPr lang="en-US" dirty="0" smtClean="0">
                <a:latin typeface="Tw Cen MT" pitchFamily="34" charset="0"/>
                <a:cs typeface="Arial" pitchFamily="34" charset="0"/>
              </a:rPr>
              <a:t>From competition to deep collaboration</a:t>
            </a:r>
            <a:endParaRPr lang="en-US" dirty="0">
              <a:latin typeface="Tw Cen MT" pitchFamily="34" charset="0"/>
              <a:cs typeface="Arial" pitchFamily="34" charset="0"/>
            </a:endParaRPr>
          </a:p>
        </p:txBody>
      </p:sp>
      <p:sp>
        <p:nvSpPr>
          <p:cNvPr id="4" name="TextBox 3"/>
          <p:cNvSpPr txBox="1"/>
          <p:nvPr/>
        </p:nvSpPr>
        <p:spPr>
          <a:xfrm>
            <a:off x="685800" y="6190869"/>
            <a:ext cx="7696200" cy="590931"/>
          </a:xfrm>
          <a:prstGeom prst="rect">
            <a:avLst/>
          </a:prstGeom>
          <a:noFill/>
        </p:spPr>
        <p:txBody>
          <a:bodyPr wrap="square" rtlCol="0">
            <a:spAutoFit/>
          </a:bodyPr>
          <a:lstStyle/>
          <a:p>
            <a:pPr>
              <a:lnSpc>
                <a:spcPct val="90000"/>
              </a:lnSpc>
            </a:pPr>
            <a:r>
              <a:rPr lang="en-US" i="1" dirty="0">
                <a:latin typeface="Tw Cen MT" pitchFamily="34" charset="0"/>
              </a:rPr>
              <a:t>“In a networked world, local collections as ends in themselves make learning </a:t>
            </a:r>
            <a:r>
              <a:rPr lang="en-US" i="1" dirty="0" smtClean="0">
                <a:latin typeface="Tw Cen MT" pitchFamily="34" charset="0"/>
              </a:rPr>
              <a:t>                        fragmentary </a:t>
            </a:r>
            <a:r>
              <a:rPr lang="en-US" i="1" dirty="0">
                <a:latin typeface="Tw Cen MT" pitchFamily="34" charset="0"/>
              </a:rPr>
              <a:t>and incomplete.”  Rick Luce, </a:t>
            </a:r>
            <a:r>
              <a:rPr lang="en-US" i="1" dirty="0" smtClean="0">
                <a:latin typeface="Tw Cen MT" pitchFamily="34" charset="0"/>
              </a:rPr>
              <a:t>2011</a:t>
            </a:r>
            <a:endParaRPr lang="en-US" i="1" dirty="0">
              <a:latin typeface="Tw Cen MT" pitchFamily="34" charset="0"/>
            </a:endParaRPr>
          </a:p>
        </p:txBody>
      </p:sp>
    </p:spTree>
    <p:extLst>
      <p:ext uri="{BB962C8B-B14F-4D97-AF65-F5344CB8AC3E}">
        <p14:creationId xmlns:p14="http://schemas.microsoft.com/office/powerpoint/2010/main" xmlns="" val="1767794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467600" cy="1600200"/>
          </a:xfrm>
        </p:spPr>
        <p:txBody>
          <a:bodyPr anchor="ctr"/>
          <a:lstStyle/>
          <a:p>
            <a:pPr algn="ctr"/>
            <a:r>
              <a:rPr lang="en-US" sz="4000" b="1" cap="small" dirty="0">
                <a:solidFill>
                  <a:schemeClr val="tx1"/>
                </a:solidFill>
                <a:latin typeface="Tw Cen MT" pitchFamily="34" charset="0"/>
              </a:rPr>
              <a:t>Publisher Relations</a:t>
            </a:r>
          </a:p>
        </p:txBody>
      </p:sp>
      <p:sp>
        <p:nvSpPr>
          <p:cNvPr id="3" name="Content Placeholder 2"/>
          <p:cNvSpPr>
            <a:spLocks noGrp="1"/>
          </p:cNvSpPr>
          <p:nvPr>
            <p:ph sz="half" idx="1"/>
          </p:nvPr>
        </p:nvSpPr>
        <p:spPr>
          <a:xfrm>
            <a:off x="609600" y="1981200"/>
            <a:ext cx="2971800" cy="4114800"/>
          </a:xfrm>
        </p:spPr>
        <p:txBody>
          <a:bodyPr anchor="t">
            <a:normAutofit/>
          </a:bodyPr>
          <a:lstStyle/>
          <a:p>
            <a:pPr>
              <a:spcAft>
                <a:spcPts val="1800"/>
              </a:spcAft>
            </a:pPr>
            <a:r>
              <a:rPr lang="en-US" sz="2400" dirty="0" smtClean="0">
                <a:latin typeface="Tw Cen MT" pitchFamily="34" charset="0"/>
              </a:rPr>
              <a:t>Responding to unrelenting price hikes</a:t>
            </a:r>
          </a:p>
          <a:p>
            <a:pPr>
              <a:spcAft>
                <a:spcPts val="1800"/>
              </a:spcAft>
            </a:pPr>
            <a:r>
              <a:rPr lang="en-US" sz="2400" dirty="0" smtClean="0">
                <a:latin typeface="Tw Cen MT" pitchFamily="34" charset="0"/>
              </a:rPr>
              <a:t>Sharing contract information</a:t>
            </a:r>
          </a:p>
          <a:p>
            <a:pPr>
              <a:spcAft>
                <a:spcPts val="1800"/>
              </a:spcAft>
            </a:pPr>
            <a:r>
              <a:rPr lang="en-US" sz="2400" dirty="0" smtClean="0">
                <a:latin typeface="Tw Cen MT" pitchFamily="34" charset="0"/>
              </a:rPr>
              <a:t>Scholar engagement</a:t>
            </a: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0" y="1676400"/>
            <a:ext cx="5076825" cy="49701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623688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43800" cy="1600200"/>
          </a:xfrm>
        </p:spPr>
        <p:txBody>
          <a:bodyPr anchor="ctr"/>
          <a:lstStyle/>
          <a:p>
            <a:r>
              <a:rPr lang="en-US" sz="4000" b="1" cap="small" dirty="0">
                <a:solidFill>
                  <a:schemeClr val="tx1"/>
                </a:solidFill>
                <a:latin typeface="Tw Cen MT" pitchFamily="34" charset="0"/>
              </a:rPr>
              <a:t>Open Access</a:t>
            </a:r>
          </a:p>
        </p:txBody>
      </p:sp>
      <p:sp>
        <p:nvSpPr>
          <p:cNvPr id="3" name="Content Placeholder 2"/>
          <p:cNvSpPr>
            <a:spLocks noGrp="1"/>
          </p:cNvSpPr>
          <p:nvPr>
            <p:ph sz="half" idx="1"/>
          </p:nvPr>
        </p:nvSpPr>
        <p:spPr>
          <a:xfrm>
            <a:off x="609600" y="1676400"/>
            <a:ext cx="3470720" cy="4114800"/>
          </a:xfrm>
        </p:spPr>
        <p:txBody>
          <a:bodyPr>
            <a:noAutofit/>
          </a:bodyPr>
          <a:lstStyle/>
          <a:p>
            <a:pPr>
              <a:spcAft>
                <a:spcPts val="1800"/>
              </a:spcAft>
            </a:pPr>
            <a:r>
              <a:rPr lang="en-US" sz="2400" dirty="0" smtClean="0">
                <a:latin typeface="Tw Cen MT" pitchFamily="34" charset="0"/>
              </a:rPr>
              <a:t>Campus support for OA</a:t>
            </a:r>
          </a:p>
          <a:p>
            <a:pPr>
              <a:spcAft>
                <a:spcPts val="1800"/>
              </a:spcAft>
            </a:pPr>
            <a:r>
              <a:rPr lang="en-US" sz="2400" dirty="0" smtClean="0">
                <a:latin typeface="Tw Cen MT" pitchFamily="34" charset="0"/>
              </a:rPr>
              <a:t>Open access journals</a:t>
            </a:r>
          </a:p>
          <a:p>
            <a:pPr>
              <a:spcAft>
                <a:spcPts val="1800"/>
              </a:spcAft>
            </a:pPr>
            <a:r>
              <a:rPr lang="en-US" sz="2400" dirty="0" smtClean="0">
                <a:latin typeface="Tw Cen MT" pitchFamily="34" charset="0"/>
              </a:rPr>
              <a:t>Government requirements on publicly-funded research</a:t>
            </a:r>
          </a:p>
          <a:p>
            <a:pPr>
              <a:spcAft>
                <a:spcPts val="1800"/>
              </a:spcAft>
            </a:pPr>
            <a:r>
              <a:rPr lang="en-US" sz="2400" dirty="0" smtClean="0">
                <a:latin typeface="Tw Cen MT" pitchFamily="34" charset="0"/>
              </a:rPr>
              <a:t>Sustainability of model</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80320" y="304800"/>
            <a:ext cx="5063680" cy="47720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72458" y="2438400"/>
            <a:ext cx="3638142" cy="40913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821306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620000" cy="1524000"/>
          </a:xfrm>
        </p:spPr>
        <p:txBody>
          <a:bodyPr anchor="ctr"/>
          <a:lstStyle/>
          <a:p>
            <a:r>
              <a:rPr lang="en-US" sz="4000" b="1" cap="small" dirty="0">
                <a:solidFill>
                  <a:schemeClr val="tx1"/>
                </a:solidFill>
                <a:latin typeface="Tw Cen MT" pitchFamily="34" charset="0"/>
              </a:rPr>
              <a:t>Use Rights</a:t>
            </a:r>
          </a:p>
        </p:txBody>
      </p:sp>
      <p:sp>
        <p:nvSpPr>
          <p:cNvPr id="3" name="Content Placeholder 2"/>
          <p:cNvSpPr>
            <a:spLocks noGrp="1"/>
          </p:cNvSpPr>
          <p:nvPr>
            <p:ph sz="half" idx="1"/>
          </p:nvPr>
        </p:nvSpPr>
        <p:spPr>
          <a:xfrm>
            <a:off x="762000" y="1338072"/>
            <a:ext cx="4114800" cy="3767328"/>
          </a:xfrm>
        </p:spPr>
        <p:txBody>
          <a:bodyPr>
            <a:normAutofit/>
          </a:bodyPr>
          <a:lstStyle/>
          <a:p>
            <a:r>
              <a:rPr lang="en-US" sz="2400" dirty="0" smtClean="0">
                <a:latin typeface="Tw Cen MT" pitchFamily="34" charset="0"/>
              </a:rPr>
              <a:t>Fair use in the digital world</a:t>
            </a:r>
          </a:p>
          <a:p>
            <a:pPr lvl="1">
              <a:buSzPct val="60000"/>
              <a:buFont typeface="Courier New" pitchFamily="49" charset="0"/>
              <a:buChar char="o"/>
            </a:pPr>
            <a:r>
              <a:rPr lang="en-US" sz="2000" dirty="0" smtClean="0">
                <a:latin typeface="Tw Cen MT" pitchFamily="34" charset="0"/>
              </a:rPr>
              <a:t>E-reserves</a:t>
            </a:r>
          </a:p>
          <a:p>
            <a:pPr lvl="1">
              <a:buSzPct val="60000"/>
              <a:buFont typeface="Courier New" pitchFamily="49" charset="0"/>
              <a:buChar char="o"/>
            </a:pPr>
            <a:r>
              <a:rPr lang="en-US" sz="2000" dirty="0" smtClean="0">
                <a:latin typeface="Tw Cen MT" pitchFamily="34" charset="0"/>
              </a:rPr>
              <a:t>E-lending</a:t>
            </a:r>
          </a:p>
          <a:p>
            <a:pPr>
              <a:spcBef>
                <a:spcPts val="1200"/>
              </a:spcBef>
            </a:pPr>
            <a:r>
              <a:rPr lang="en-US" sz="2400" dirty="0" smtClean="0">
                <a:latin typeface="Tw Cen MT" pitchFamily="34" charset="0"/>
              </a:rPr>
              <a:t>E-books</a:t>
            </a:r>
          </a:p>
          <a:p>
            <a:pPr>
              <a:spcBef>
                <a:spcPts val="1200"/>
              </a:spcBef>
            </a:pPr>
            <a:r>
              <a:rPr lang="en-US" sz="2400" dirty="0" smtClean="0">
                <a:latin typeface="Tw Cen MT" pitchFamily="34" charset="0"/>
              </a:rPr>
              <a:t>Protecting author rights</a:t>
            </a:r>
          </a:p>
          <a:p>
            <a:pPr>
              <a:spcBef>
                <a:spcPts val="1200"/>
              </a:spcBef>
            </a:pPr>
            <a:r>
              <a:rPr lang="en-US" sz="2400" dirty="0" smtClean="0">
                <a:latin typeface="Tw Cen MT" pitchFamily="34" charset="0"/>
              </a:rPr>
              <a:t>Asserting fair use</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29200" y="430878"/>
            <a:ext cx="3581400" cy="5665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457200" y="6211669"/>
            <a:ext cx="8229600" cy="590931"/>
          </a:xfrm>
          <a:prstGeom prst="rect">
            <a:avLst/>
          </a:prstGeom>
          <a:noFill/>
        </p:spPr>
        <p:txBody>
          <a:bodyPr wrap="square" rtlCol="0">
            <a:spAutoFit/>
          </a:bodyPr>
          <a:lstStyle/>
          <a:p>
            <a:pPr>
              <a:lnSpc>
                <a:spcPct val="90000"/>
              </a:lnSpc>
            </a:pPr>
            <a:r>
              <a:rPr lang="en-US" i="1" dirty="0">
                <a:latin typeface="Tw Cen MT" pitchFamily="34" charset="0"/>
              </a:rPr>
              <a:t>“Scanning books to preserve them and to construct an index is the kind of fair and creative use that copyright should favor.” </a:t>
            </a:r>
            <a:r>
              <a:rPr lang="en-US" sz="1600" dirty="0">
                <a:latin typeface="Tw Cen MT" pitchFamily="34" charset="0"/>
              </a:rPr>
              <a:t>Judge Baer on </a:t>
            </a:r>
            <a:r>
              <a:rPr lang="en-US" sz="1600" dirty="0" err="1">
                <a:latin typeface="Tw Cen MT" pitchFamily="34" charset="0"/>
              </a:rPr>
              <a:t>HathiTrust</a:t>
            </a:r>
            <a:r>
              <a:rPr lang="en-US" sz="1600" dirty="0">
                <a:latin typeface="Tw Cen MT" pitchFamily="34" charset="0"/>
              </a:rPr>
              <a:t> </a:t>
            </a:r>
            <a:r>
              <a:rPr lang="en-US" sz="1600" dirty="0" smtClean="0">
                <a:latin typeface="Tw Cen MT" pitchFamily="34" charset="0"/>
              </a:rPr>
              <a:t>Law Suit</a:t>
            </a:r>
            <a:endParaRPr lang="en-US" sz="1600" dirty="0">
              <a:latin typeface="Tw Cen MT" pitchFamily="34" charset="0"/>
            </a:endParaRPr>
          </a:p>
        </p:txBody>
      </p:sp>
    </p:spTree>
    <p:extLst>
      <p:ext uri="{BB962C8B-B14F-4D97-AF65-F5344CB8AC3E}">
        <p14:creationId xmlns:p14="http://schemas.microsoft.com/office/powerpoint/2010/main" xmlns="" val="6620199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43800" cy="1600200"/>
          </a:xfrm>
        </p:spPr>
        <p:txBody>
          <a:bodyPr anchor="ctr">
            <a:normAutofit/>
          </a:bodyPr>
          <a:lstStyle/>
          <a:p>
            <a:pPr algn="ctr"/>
            <a:r>
              <a:rPr lang="en-US" sz="4000" b="1" cap="small" dirty="0">
                <a:solidFill>
                  <a:schemeClr val="tx1"/>
                </a:solidFill>
                <a:latin typeface="Tw Cen MT" pitchFamily="34" charset="0"/>
              </a:rPr>
              <a:t>Selection Trends</a:t>
            </a:r>
          </a:p>
        </p:txBody>
      </p:sp>
      <p:sp>
        <p:nvSpPr>
          <p:cNvPr id="3" name="Content Placeholder 2"/>
          <p:cNvSpPr>
            <a:spLocks noGrp="1"/>
          </p:cNvSpPr>
          <p:nvPr>
            <p:ph idx="1"/>
          </p:nvPr>
        </p:nvSpPr>
        <p:spPr>
          <a:xfrm>
            <a:off x="762000" y="1828800"/>
            <a:ext cx="7543800" cy="3886200"/>
          </a:xfrm>
          <a:prstGeom prst="rect">
            <a:avLst/>
          </a:prstGeom>
        </p:spPr>
        <p:txBody>
          <a:bodyPr>
            <a:normAutofit/>
          </a:bodyPr>
          <a:lstStyle/>
          <a:p>
            <a:pPr>
              <a:spcBef>
                <a:spcPts val="2400"/>
              </a:spcBef>
            </a:pPr>
            <a:r>
              <a:rPr lang="en-US" sz="2400" dirty="0" smtClean="0">
                <a:latin typeface="Tw Cen MT" pitchFamily="34" charset="0"/>
                <a:cs typeface="Arial" pitchFamily="34" charset="0"/>
              </a:rPr>
              <a:t>Archiving web content</a:t>
            </a:r>
          </a:p>
          <a:p>
            <a:pPr>
              <a:spcBef>
                <a:spcPts val="2400"/>
              </a:spcBef>
            </a:pPr>
            <a:r>
              <a:rPr lang="en-US" sz="2400" dirty="0">
                <a:latin typeface="Tw Cen MT" pitchFamily="34" charset="0"/>
                <a:cs typeface="Arial" pitchFamily="34" charset="0"/>
              </a:rPr>
              <a:t>Patron </a:t>
            </a:r>
            <a:r>
              <a:rPr lang="en-US" sz="2400" dirty="0" smtClean="0">
                <a:latin typeface="Tw Cen MT" pitchFamily="34" charset="0"/>
                <a:cs typeface="Arial" pitchFamily="34" charset="0"/>
              </a:rPr>
              <a:t>driven acquisition</a:t>
            </a:r>
            <a:endParaRPr lang="en-US" sz="2400" dirty="0">
              <a:latin typeface="Tw Cen MT" pitchFamily="34" charset="0"/>
              <a:cs typeface="Arial" pitchFamily="34" charset="0"/>
            </a:endParaRPr>
          </a:p>
          <a:p>
            <a:pPr>
              <a:spcBef>
                <a:spcPts val="2400"/>
              </a:spcBef>
            </a:pPr>
            <a:r>
              <a:rPr lang="en-US" sz="2400" dirty="0" smtClean="0">
                <a:latin typeface="Tw Cen MT" pitchFamily="34" charset="0"/>
                <a:cs typeface="Arial" pitchFamily="34" charset="0"/>
              </a:rPr>
              <a:t>Use based decision making (Walker report) </a:t>
            </a:r>
            <a:r>
              <a:rPr lang="en-US" sz="1800" dirty="0" smtClean="0">
                <a:latin typeface="Tw Cen MT" pitchFamily="34" charset="0"/>
                <a:hlinkClick r:id="rId3" action="ppaction://hlinkfile"/>
              </a:rPr>
              <a:t>staffweb.library.cornell.edu/system/files/CollectionUsageTF_ReportFinal11-22-10.pdf</a:t>
            </a:r>
            <a:endParaRPr lang="en-US" sz="1800" dirty="0" smtClean="0">
              <a:latin typeface="Tw Cen MT" pitchFamily="34" charset="0"/>
            </a:endParaRPr>
          </a:p>
          <a:p>
            <a:pPr>
              <a:spcBef>
                <a:spcPts val="2400"/>
              </a:spcBef>
            </a:pPr>
            <a:r>
              <a:rPr lang="en-US" sz="2400" dirty="0" smtClean="0">
                <a:latin typeface="Tw Cen MT" pitchFamily="34" charset="0"/>
                <a:cs typeface="Arial" pitchFamily="34" charset="0"/>
              </a:rPr>
              <a:t>Building content via context and linkages</a:t>
            </a:r>
          </a:p>
          <a:p>
            <a:pPr>
              <a:spcBef>
                <a:spcPts val="2400"/>
              </a:spcBef>
            </a:pPr>
            <a:r>
              <a:rPr lang="en-US" sz="2400" dirty="0" smtClean="0">
                <a:latin typeface="Tw Cen MT" pitchFamily="34" charset="0"/>
                <a:cs typeface="Arial" pitchFamily="34" charset="0"/>
              </a:rPr>
              <a:t>Collaborative collection building</a:t>
            </a:r>
            <a:endParaRPr lang="en-US" sz="2400" dirty="0">
              <a:latin typeface="Tw Cen MT" pitchFamily="34" charset="0"/>
              <a:cs typeface="Arial" pitchFamily="34" charset="0"/>
            </a:endParaRPr>
          </a:p>
        </p:txBody>
      </p:sp>
    </p:spTree>
    <p:extLst>
      <p:ext uri="{BB962C8B-B14F-4D97-AF65-F5344CB8AC3E}">
        <p14:creationId xmlns:p14="http://schemas.microsoft.com/office/powerpoint/2010/main" xmlns="" val="24977157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1600200"/>
          </a:xfrm>
        </p:spPr>
        <p:txBody>
          <a:bodyPr anchor="ctr">
            <a:normAutofit/>
          </a:bodyPr>
          <a:lstStyle/>
          <a:p>
            <a:r>
              <a:rPr lang="en-US" sz="4000" b="1" cap="small" dirty="0">
                <a:solidFill>
                  <a:schemeClr val="tx1"/>
                </a:solidFill>
                <a:latin typeface="Tw Cen MT" pitchFamily="34" charset="0"/>
              </a:rPr>
              <a:t>Crowd Sourcing</a:t>
            </a:r>
          </a:p>
        </p:txBody>
      </p:sp>
      <p:sp>
        <p:nvSpPr>
          <p:cNvPr id="3" name="Content Placeholder 2"/>
          <p:cNvSpPr>
            <a:spLocks noGrp="1"/>
          </p:cNvSpPr>
          <p:nvPr>
            <p:ph sz="half" idx="1"/>
          </p:nvPr>
        </p:nvSpPr>
        <p:spPr>
          <a:xfrm>
            <a:off x="609600" y="1828800"/>
            <a:ext cx="3886200" cy="4114800"/>
          </a:xfrm>
          <a:prstGeom prst="rect">
            <a:avLst/>
          </a:prstGeom>
        </p:spPr>
        <p:txBody>
          <a:bodyPr anchor="ctr"/>
          <a:lstStyle/>
          <a:p>
            <a:r>
              <a:rPr lang="en-US" sz="2000" dirty="0" smtClean="0">
                <a:latin typeface="Tw Cen MT" pitchFamily="34" charset="0"/>
                <a:cs typeface="Arial" pitchFamily="34" charset="0"/>
              </a:rPr>
              <a:t>Citizen Science, birders, genealogists, and music fans</a:t>
            </a:r>
            <a:endParaRPr lang="en-US" sz="2000" dirty="0">
              <a:latin typeface="Tw Cen MT" pitchFamily="34" charset="0"/>
              <a:cs typeface="Arial" pitchFamily="34" charset="0"/>
            </a:endParaRP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876800" y="1066800"/>
            <a:ext cx="2933700" cy="1066800"/>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4589791"/>
            <a:ext cx="4280780" cy="20396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8200" y="1981200"/>
            <a:ext cx="3405576" cy="12770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181600" y="2713996"/>
            <a:ext cx="3817317" cy="2620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573209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43800" cy="1600200"/>
          </a:xfrm>
        </p:spPr>
        <p:txBody>
          <a:bodyPr anchor="ctr"/>
          <a:lstStyle/>
          <a:p>
            <a:pPr algn="ctr"/>
            <a:r>
              <a:rPr lang="en-US" sz="4000" b="1" cap="small" dirty="0">
                <a:solidFill>
                  <a:schemeClr val="tx1"/>
                </a:solidFill>
                <a:latin typeface="Tw Cen MT" pitchFamily="34" charset="0"/>
              </a:rPr>
              <a:t>Collections at Scale</a:t>
            </a:r>
          </a:p>
        </p:txBody>
      </p:sp>
      <p:sp>
        <p:nvSpPr>
          <p:cNvPr id="3" name="Content Placeholder 2"/>
          <p:cNvSpPr>
            <a:spLocks noGrp="1"/>
          </p:cNvSpPr>
          <p:nvPr>
            <p:ph idx="1"/>
          </p:nvPr>
        </p:nvSpPr>
        <p:spPr>
          <a:xfrm>
            <a:off x="1371600" y="1600200"/>
            <a:ext cx="7162800" cy="4114800"/>
          </a:xfrm>
        </p:spPr>
        <p:txBody>
          <a:bodyPr>
            <a:normAutofit/>
          </a:bodyPr>
          <a:lstStyle/>
          <a:p>
            <a:pPr>
              <a:spcAft>
                <a:spcPts val="1800"/>
              </a:spcAft>
            </a:pPr>
            <a:r>
              <a:rPr lang="en-US" sz="2400" dirty="0" smtClean="0">
                <a:latin typeface="Tw Cen MT" pitchFamily="34" charset="0"/>
              </a:rPr>
              <a:t>From local collection to collective collection</a:t>
            </a:r>
          </a:p>
          <a:p>
            <a:pPr>
              <a:spcAft>
                <a:spcPts val="1800"/>
              </a:spcAft>
            </a:pPr>
            <a:r>
              <a:rPr lang="en-US" sz="2400" dirty="0" smtClean="0">
                <a:latin typeface="Tw Cen MT" pitchFamily="34" charset="0"/>
              </a:rPr>
              <a:t>Two examples</a:t>
            </a:r>
          </a:p>
          <a:p>
            <a:pPr lvl="1">
              <a:spcAft>
                <a:spcPts val="1800"/>
              </a:spcAft>
              <a:buSzPct val="60000"/>
              <a:buFont typeface="Courier New" pitchFamily="49" charset="0"/>
              <a:buChar char="o"/>
            </a:pPr>
            <a:r>
              <a:rPr lang="en-US" sz="2200" i="1" dirty="0" smtClean="0">
                <a:latin typeface="Tw Cen MT" pitchFamily="34" charset="0"/>
              </a:rPr>
              <a:t>2CUL</a:t>
            </a:r>
          </a:p>
          <a:p>
            <a:pPr lvl="1">
              <a:spcAft>
                <a:spcPts val="1800"/>
              </a:spcAft>
              <a:buSzPct val="60000"/>
              <a:buFont typeface="Courier New" pitchFamily="49" charset="0"/>
              <a:buChar char="o"/>
            </a:pPr>
            <a:r>
              <a:rPr lang="en-US" sz="2400" i="1" dirty="0" err="1" smtClean="0">
                <a:latin typeface="Tw Cen MT" pitchFamily="34" charset="0"/>
              </a:rPr>
              <a:t>HathiTrust</a:t>
            </a:r>
            <a:endParaRPr lang="en-US" sz="2400" i="1" dirty="0" smtClean="0">
              <a:latin typeface="Tw Cen MT" pitchFamily="34" charset="0"/>
            </a:endParaRPr>
          </a:p>
          <a:p>
            <a:pPr>
              <a:spcAft>
                <a:spcPts val="1800"/>
              </a:spcAft>
            </a:pPr>
            <a:r>
              <a:rPr lang="en-US" sz="2400" dirty="0" smtClean="0">
                <a:latin typeface="Tw Cen MT" pitchFamily="34" charset="0"/>
              </a:rPr>
              <a:t>Essential building blocks</a:t>
            </a:r>
          </a:p>
        </p:txBody>
      </p:sp>
    </p:spTree>
    <p:extLst>
      <p:ext uri="{BB962C8B-B14F-4D97-AF65-F5344CB8AC3E}">
        <p14:creationId xmlns:p14="http://schemas.microsoft.com/office/powerpoint/2010/main" xmlns="" val="22914818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lionbear.jpg"/>
          <p:cNvPicPr>
            <a:picLocks noChangeAspect="1"/>
          </p:cNvPicPr>
          <p:nvPr/>
        </p:nvPicPr>
        <p:blipFill rotWithShape="1">
          <a:blip r:embed="rId3" cstate="print"/>
          <a:srcRect t="4684" b="22222"/>
          <a:stretch/>
        </p:blipFill>
        <p:spPr>
          <a:xfrm>
            <a:off x="0" y="1219200"/>
            <a:ext cx="9144000" cy="5012724"/>
          </a:xfrm>
          <a:prstGeom prst="rect">
            <a:avLst/>
          </a:prstGeom>
        </p:spPr>
      </p:pic>
      <p:sp>
        <p:nvSpPr>
          <p:cNvPr id="23554" name="Rectangle 2"/>
          <p:cNvSpPr>
            <a:spLocks noGrp="1" noChangeArrowheads="1"/>
          </p:cNvSpPr>
          <p:nvPr>
            <p:ph type="title"/>
          </p:nvPr>
        </p:nvSpPr>
        <p:spPr>
          <a:xfrm>
            <a:off x="0" y="0"/>
            <a:ext cx="9144000" cy="1295400"/>
          </a:xfrm>
          <a:solidFill>
            <a:schemeClr val="tx1"/>
          </a:solidFill>
        </p:spPr>
        <p:txBody>
          <a:bodyPr>
            <a:normAutofit/>
          </a:bodyPr>
          <a:lstStyle/>
          <a:p>
            <a:r>
              <a:rPr lang="en-US" dirty="0" smtClean="0">
                <a:solidFill>
                  <a:schemeClr val="bg1"/>
                </a:solidFill>
              </a:rPr>
              <a:t>	</a:t>
            </a:r>
            <a:endParaRPr lang="en-US" dirty="0">
              <a:solidFill>
                <a:schemeClr val="bg1"/>
              </a:solidFill>
            </a:endParaRPr>
          </a:p>
        </p:txBody>
      </p:sp>
      <p:sp>
        <p:nvSpPr>
          <p:cNvPr id="23555" name="Rectangle 3"/>
          <p:cNvSpPr>
            <a:spLocks noGrp="1" noChangeArrowheads="1"/>
          </p:cNvSpPr>
          <p:nvPr>
            <p:ph sz="quarter" idx="13"/>
          </p:nvPr>
        </p:nvSpPr>
        <p:spPr>
          <a:xfrm>
            <a:off x="0" y="5960076"/>
            <a:ext cx="9144000" cy="745524"/>
          </a:xfrm>
          <a:prstGeom prst="rect">
            <a:avLst/>
          </a:prstGeom>
        </p:spPr>
        <p:txBody>
          <a:bodyPr>
            <a:normAutofit/>
          </a:bodyPr>
          <a:lstStyle/>
          <a:p>
            <a:pPr algn="ctr">
              <a:spcBef>
                <a:spcPts val="0"/>
              </a:spcBef>
              <a:spcAft>
                <a:spcPts val="0"/>
              </a:spcAft>
              <a:buNone/>
            </a:pPr>
            <a:r>
              <a:rPr lang="en-US" dirty="0" smtClean="0">
                <a:solidFill>
                  <a:schemeClr val="bg1"/>
                </a:solidFill>
                <a:latin typeface="Arial Black" pitchFamily="34" charset="0"/>
              </a:rPr>
              <a:t>Deep integration of resources, collections, </a:t>
            </a:r>
          </a:p>
          <a:p>
            <a:pPr algn="ctr">
              <a:spcBef>
                <a:spcPts val="0"/>
              </a:spcBef>
              <a:spcAft>
                <a:spcPts val="0"/>
              </a:spcAft>
              <a:buNone/>
            </a:pPr>
            <a:r>
              <a:rPr lang="en-US" dirty="0" smtClean="0">
                <a:solidFill>
                  <a:schemeClr val="bg1"/>
                </a:solidFill>
                <a:latin typeface="Arial Black" pitchFamily="34" charset="0"/>
              </a:rPr>
              <a:t>services, and expertise</a:t>
            </a:r>
          </a:p>
        </p:txBody>
      </p:sp>
      <p:pic>
        <p:nvPicPr>
          <p:cNvPr id="5" name="Picture 1"/>
          <p:cNvPicPr>
            <a:picLocks noChangeAspect="1" noChangeArrowheads="1"/>
          </p:cNvPicPr>
          <p:nvPr/>
        </p:nvPicPr>
        <p:blipFill rotWithShape="1">
          <a:blip r:embed="rId4" cstate="print"/>
          <a:srcRect t="7252"/>
          <a:stretch/>
        </p:blipFill>
        <p:spPr bwMode="auto">
          <a:xfrm>
            <a:off x="3177979" y="457200"/>
            <a:ext cx="2765621" cy="764059"/>
          </a:xfrm>
          <a:prstGeom prst="rect">
            <a:avLst/>
          </a:prstGeom>
          <a:noFill/>
          <a:ln w="9525">
            <a:noFill/>
            <a:miter lim="800000"/>
            <a:headEnd/>
            <a:tailEnd/>
          </a:ln>
        </p:spPr>
      </p:pic>
    </p:spTree>
    <p:extLst>
      <p:ext uri="{BB962C8B-B14F-4D97-AF65-F5344CB8AC3E}">
        <p14:creationId xmlns:p14="http://schemas.microsoft.com/office/powerpoint/2010/main" xmlns="" val="17424271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981200"/>
            <a:ext cx="6400800" cy="3733800"/>
          </a:xfrm>
        </p:spPr>
        <p:txBody>
          <a:bodyPr>
            <a:normAutofit/>
          </a:bodyPr>
          <a:lstStyle/>
          <a:p>
            <a:pPr>
              <a:spcAft>
                <a:spcPts val="1800"/>
              </a:spcAft>
            </a:pPr>
            <a:r>
              <a:rPr lang="en-US" sz="2400" dirty="0" smtClean="0">
                <a:solidFill>
                  <a:schemeClr val="tx1"/>
                </a:solidFill>
                <a:latin typeface="Tw Cen MT" pitchFamily="34" charset="0"/>
              </a:rPr>
              <a:t>Interdependent global collections</a:t>
            </a:r>
          </a:p>
          <a:p>
            <a:pPr lvl="1">
              <a:spcAft>
                <a:spcPts val="1800"/>
              </a:spcAft>
              <a:buSzPct val="60000"/>
              <a:buFont typeface="Courier New" pitchFamily="49" charset="0"/>
              <a:buChar char="o"/>
            </a:pPr>
            <a:r>
              <a:rPr lang="en-US" sz="2000" i="1" dirty="0" smtClean="0">
                <a:solidFill>
                  <a:schemeClr val="tx1"/>
                </a:solidFill>
                <a:latin typeface="Tw Cen MT" pitchFamily="34" charset="0"/>
              </a:rPr>
              <a:t>Slavic/East European, Southeast Asia, South Asia, Latin America/Iberian studies</a:t>
            </a:r>
          </a:p>
          <a:p>
            <a:pPr lvl="1">
              <a:spcAft>
                <a:spcPts val="1800"/>
              </a:spcAft>
              <a:buSzPct val="60000"/>
              <a:buFont typeface="Courier New" pitchFamily="49" charset="0"/>
              <a:buChar char="o"/>
            </a:pPr>
            <a:r>
              <a:rPr lang="en-US" sz="2000" i="1" dirty="0" smtClean="0">
                <a:solidFill>
                  <a:schemeClr val="tx1"/>
                </a:solidFill>
                <a:latin typeface="Tw Cen MT" pitchFamily="34" charset="0"/>
              </a:rPr>
              <a:t>Narrowing the gap between what is produced and what </a:t>
            </a:r>
            <a:r>
              <a:rPr lang="en-US" sz="2000" i="1" dirty="0">
                <a:solidFill>
                  <a:schemeClr val="tx1"/>
                </a:solidFill>
                <a:latin typeface="Tw Cen MT" pitchFamily="34" charset="0"/>
              </a:rPr>
              <a:t>is collected </a:t>
            </a:r>
            <a:endParaRPr lang="en-US" sz="2000" i="1" dirty="0" smtClean="0">
              <a:solidFill>
                <a:schemeClr val="tx1"/>
              </a:solidFill>
              <a:latin typeface="Tw Cen MT" pitchFamily="34" charset="0"/>
            </a:endParaRPr>
          </a:p>
          <a:p>
            <a:pPr>
              <a:spcAft>
                <a:spcPts val="1800"/>
              </a:spcAft>
            </a:pPr>
            <a:r>
              <a:rPr lang="en-US" sz="2400" dirty="0" smtClean="0">
                <a:solidFill>
                  <a:schemeClr val="tx1"/>
                </a:solidFill>
                <a:latin typeface="Tw Cen MT" pitchFamily="34" charset="0"/>
              </a:rPr>
              <a:t>Enabling prerequisites</a:t>
            </a:r>
          </a:p>
          <a:p>
            <a:pPr>
              <a:spcAft>
                <a:spcPts val="1800"/>
              </a:spcAft>
            </a:pPr>
            <a:r>
              <a:rPr lang="en-US" sz="2400" dirty="0" smtClean="0">
                <a:solidFill>
                  <a:schemeClr val="tx1"/>
                </a:solidFill>
                <a:latin typeface="Tw Cen MT" pitchFamily="34" charset="0"/>
              </a:rPr>
              <a:t>Chinese purchasing/shelf-ready plan</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33750" y="771525"/>
            <a:ext cx="2533650" cy="828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295360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08494" y="2026920"/>
            <a:ext cx="3474720" cy="3474720"/>
          </a:xfrm>
          <a:prstGeom prst="rect">
            <a:avLst/>
          </a:prstGeom>
          <a:noFill/>
          <a:ln w="63500">
            <a:solidFill>
              <a:srgbClr val="B31B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FFFF"/>
              </a:solidFill>
            </a:endParaRPr>
          </a:p>
        </p:txBody>
      </p:sp>
      <p:sp>
        <p:nvSpPr>
          <p:cNvPr id="4" name="Rectangle 3"/>
          <p:cNvSpPr/>
          <p:nvPr/>
        </p:nvSpPr>
        <p:spPr>
          <a:xfrm>
            <a:off x="1927294" y="2636520"/>
            <a:ext cx="3383280" cy="3383280"/>
          </a:xfrm>
          <a:prstGeom prst="rect">
            <a:avLst/>
          </a:prstGeom>
          <a:noFill/>
          <a:ln w="63500">
            <a:solidFill>
              <a:srgbClr val="75B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FFFF"/>
              </a:solidFill>
            </a:endParaRPr>
          </a:p>
        </p:txBody>
      </p:sp>
      <p:sp>
        <p:nvSpPr>
          <p:cNvPr id="6" name="TextBox 5"/>
          <p:cNvSpPr txBox="1"/>
          <p:nvPr/>
        </p:nvSpPr>
        <p:spPr>
          <a:xfrm>
            <a:off x="6066998" y="2103120"/>
            <a:ext cx="1324402" cy="707886"/>
          </a:xfrm>
          <a:prstGeom prst="rect">
            <a:avLst/>
          </a:prstGeom>
          <a:noFill/>
        </p:spPr>
        <p:txBody>
          <a:bodyPr wrap="none" rtlCol="0">
            <a:spAutoFit/>
          </a:bodyPr>
          <a:lstStyle/>
          <a:p>
            <a:r>
              <a:rPr lang="en-US" sz="2000" b="1" dirty="0" smtClean="0">
                <a:solidFill>
                  <a:srgbClr val="C00000"/>
                </a:solidFill>
              </a:rPr>
              <a:t>Cornell</a:t>
            </a:r>
          </a:p>
          <a:p>
            <a:r>
              <a:rPr lang="en-US" sz="2000" dirty="0" smtClean="0">
                <a:solidFill>
                  <a:srgbClr val="C00000"/>
                </a:solidFill>
              </a:rPr>
              <a:t>5,857,315</a:t>
            </a:r>
            <a:endParaRPr lang="en-US" sz="2000" dirty="0">
              <a:solidFill>
                <a:srgbClr val="C00000"/>
              </a:solidFill>
            </a:endParaRPr>
          </a:p>
        </p:txBody>
      </p:sp>
      <p:sp>
        <p:nvSpPr>
          <p:cNvPr id="7" name="TextBox 6"/>
          <p:cNvSpPr txBox="1"/>
          <p:nvPr/>
        </p:nvSpPr>
        <p:spPr>
          <a:xfrm>
            <a:off x="1937771" y="2712720"/>
            <a:ext cx="1353256" cy="707886"/>
          </a:xfrm>
          <a:prstGeom prst="rect">
            <a:avLst/>
          </a:prstGeom>
          <a:noFill/>
        </p:spPr>
        <p:txBody>
          <a:bodyPr wrap="none" rtlCol="0">
            <a:spAutoFit/>
          </a:bodyPr>
          <a:lstStyle/>
          <a:p>
            <a:r>
              <a:rPr lang="en-US" sz="2000" b="1" dirty="0" smtClean="0">
                <a:solidFill>
                  <a:srgbClr val="00B0F0"/>
                </a:solidFill>
              </a:rPr>
              <a:t>Columbia</a:t>
            </a:r>
          </a:p>
          <a:p>
            <a:r>
              <a:rPr lang="en-US" sz="2000" dirty="0" smtClean="0">
                <a:solidFill>
                  <a:srgbClr val="00B0F0"/>
                </a:solidFill>
              </a:rPr>
              <a:t>5,579,486</a:t>
            </a:r>
            <a:endParaRPr lang="en-US" sz="2000" dirty="0">
              <a:solidFill>
                <a:srgbClr val="00B0F0"/>
              </a:solidFill>
            </a:endParaRPr>
          </a:p>
        </p:txBody>
      </p:sp>
      <p:sp>
        <p:nvSpPr>
          <p:cNvPr id="8" name="TextBox 7"/>
          <p:cNvSpPr txBox="1"/>
          <p:nvPr/>
        </p:nvSpPr>
        <p:spPr>
          <a:xfrm>
            <a:off x="457200" y="537576"/>
            <a:ext cx="8229600" cy="1085746"/>
          </a:xfrm>
          <a:prstGeom prst="rect">
            <a:avLst/>
          </a:prstGeom>
          <a:noFill/>
        </p:spPr>
        <p:txBody>
          <a:bodyPr wrap="square" rtlCol="0">
            <a:spAutoFit/>
          </a:bodyPr>
          <a:lstStyle/>
          <a:p>
            <a:pPr>
              <a:lnSpc>
                <a:spcPct val="80000"/>
              </a:lnSpc>
            </a:pPr>
            <a:r>
              <a:rPr lang="en-US" sz="4000" b="1" cap="small" dirty="0">
                <a:latin typeface="Tw Cen MT" pitchFamily="34" charset="0"/>
                <a:ea typeface="+mj-ea"/>
                <a:cs typeface="+mj-cs"/>
              </a:rPr>
              <a:t>Collection Overlap of Columbia </a:t>
            </a:r>
            <a:endParaRPr lang="en-US" sz="4000" b="1" cap="small" dirty="0" smtClean="0">
              <a:latin typeface="Tw Cen MT" pitchFamily="34" charset="0"/>
              <a:ea typeface="+mj-ea"/>
              <a:cs typeface="+mj-cs"/>
            </a:endParaRPr>
          </a:p>
          <a:p>
            <a:pPr>
              <a:lnSpc>
                <a:spcPct val="80000"/>
              </a:lnSpc>
            </a:pPr>
            <a:r>
              <a:rPr lang="en-US" sz="4000" b="1" cap="small" dirty="0" smtClean="0">
                <a:latin typeface="Tw Cen MT" pitchFamily="34" charset="0"/>
                <a:ea typeface="+mj-ea"/>
                <a:cs typeface="+mj-cs"/>
              </a:rPr>
              <a:t>and </a:t>
            </a:r>
            <a:r>
              <a:rPr lang="en-US" sz="4000" b="1" cap="small" dirty="0">
                <a:latin typeface="Tw Cen MT" pitchFamily="34" charset="0"/>
                <a:ea typeface="+mj-ea"/>
                <a:cs typeface="+mj-cs"/>
              </a:rPr>
              <a:t>Cornell Holdings</a:t>
            </a:r>
          </a:p>
        </p:txBody>
      </p:sp>
      <p:sp>
        <p:nvSpPr>
          <p:cNvPr id="10" name="TextBox 9"/>
          <p:cNvSpPr txBox="1"/>
          <p:nvPr/>
        </p:nvSpPr>
        <p:spPr>
          <a:xfrm>
            <a:off x="5767808" y="3398520"/>
            <a:ext cx="1210589" cy="646331"/>
          </a:xfrm>
          <a:prstGeom prst="rect">
            <a:avLst/>
          </a:prstGeom>
          <a:noFill/>
        </p:spPr>
        <p:txBody>
          <a:bodyPr wrap="none" rtlCol="0">
            <a:spAutoFit/>
          </a:bodyPr>
          <a:lstStyle/>
          <a:p>
            <a:r>
              <a:rPr lang="en-US" dirty="0" smtClean="0">
                <a:solidFill>
                  <a:srgbClr val="000000"/>
                </a:solidFill>
              </a:rPr>
              <a:t>3,789,465</a:t>
            </a:r>
          </a:p>
          <a:p>
            <a:r>
              <a:rPr lang="en-US" b="1" dirty="0" smtClean="0">
                <a:solidFill>
                  <a:srgbClr val="B31B1B"/>
                </a:solidFill>
              </a:rPr>
              <a:t>65%</a:t>
            </a:r>
            <a:endParaRPr lang="en-US" b="1" dirty="0">
              <a:solidFill>
                <a:srgbClr val="B31B1B"/>
              </a:solidFill>
            </a:endParaRPr>
          </a:p>
        </p:txBody>
      </p:sp>
      <p:sp>
        <p:nvSpPr>
          <p:cNvPr id="11" name="TextBox 10"/>
          <p:cNvSpPr txBox="1"/>
          <p:nvPr/>
        </p:nvSpPr>
        <p:spPr>
          <a:xfrm>
            <a:off x="2271169" y="3931920"/>
            <a:ext cx="1193468" cy="646331"/>
          </a:xfrm>
          <a:prstGeom prst="rect">
            <a:avLst/>
          </a:prstGeom>
          <a:noFill/>
        </p:spPr>
        <p:txBody>
          <a:bodyPr wrap="none" rtlCol="0">
            <a:spAutoFit/>
          </a:bodyPr>
          <a:lstStyle/>
          <a:p>
            <a:r>
              <a:rPr lang="en-US" dirty="0" smtClean="0">
                <a:solidFill>
                  <a:srgbClr val="000000"/>
                </a:solidFill>
              </a:rPr>
              <a:t>3,511,636</a:t>
            </a:r>
          </a:p>
          <a:p>
            <a:r>
              <a:rPr lang="en-US" b="1" dirty="0" smtClean="0">
                <a:solidFill>
                  <a:srgbClr val="75B2DD"/>
                </a:solidFill>
              </a:rPr>
              <a:t>63%</a:t>
            </a:r>
            <a:endParaRPr lang="en-US" b="1" dirty="0">
              <a:solidFill>
                <a:srgbClr val="75B2DD"/>
              </a:solidFill>
            </a:endParaRPr>
          </a:p>
        </p:txBody>
      </p:sp>
      <p:sp>
        <p:nvSpPr>
          <p:cNvPr id="12" name="TextBox 11"/>
          <p:cNvSpPr txBox="1"/>
          <p:nvPr/>
        </p:nvSpPr>
        <p:spPr>
          <a:xfrm>
            <a:off x="3923781" y="3703320"/>
            <a:ext cx="1300356" cy="646331"/>
          </a:xfrm>
          <a:prstGeom prst="rect">
            <a:avLst/>
          </a:prstGeom>
          <a:noFill/>
        </p:spPr>
        <p:txBody>
          <a:bodyPr wrap="none" rtlCol="0">
            <a:spAutoFit/>
          </a:bodyPr>
          <a:lstStyle/>
          <a:p>
            <a:r>
              <a:rPr lang="en-US" dirty="0" smtClean="0">
                <a:solidFill>
                  <a:srgbClr val="000000"/>
                </a:solidFill>
              </a:rPr>
              <a:t>2,067,850</a:t>
            </a:r>
          </a:p>
          <a:p>
            <a:r>
              <a:rPr lang="en-US" b="1" dirty="0" smtClean="0">
                <a:solidFill>
                  <a:srgbClr val="75B2DD"/>
                </a:solidFill>
              </a:rPr>
              <a:t>37%</a:t>
            </a:r>
            <a:r>
              <a:rPr lang="en-US" b="1" dirty="0" smtClean="0">
                <a:solidFill>
                  <a:srgbClr val="000000"/>
                </a:solidFill>
              </a:rPr>
              <a:t> </a:t>
            </a:r>
            <a:r>
              <a:rPr lang="en-US" dirty="0" smtClean="0">
                <a:solidFill>
                  <a:srgbClr val="000000"/>
                </a:solidFill>
              </a:rPr>
              <a:t>/ </a:t>
            </a:r>
            <a:r>
              <a:rPr lang="en-US" b="1" dirty="0" smtClean="0">
                <a:solidFill>
                  <a:srgbClr val="B31B1B"/>
                </a:solidFill>
              </a:rPr>
              <a:t>35%</a:t>
            </a:r>
            <a:endParaRPr lang="en-US" b="1" dirty="0">
              <a:solidFill>
                <a:srgbClr val="75B2DD"/>
              </a:solidFill>
            </a:endParaRPr>
          </a:p>
        </p:txBody>
      </p:sp>
    </p:spTree>
    <p:extLst>
      <p:ext uri="{BB962C8B-B14F-4D97-AF65-F5344CB8AC3E}">
        <p14:creationId xmlns:p14="http://schemas.microsoft.com/office/powerpoint/2010/main" xmlns="" val="17779227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Rectangle 1"/>
          <p:cNvSpPr/>
          <p:nvPr/>
        </p:nvSpPr>
        <p:spPr>
          <a:xfrm>
            <a:off x="1828801" y="4191000"/>
            <a:ext cx="5638799" cy="1261884"/>
          </a:xfrm>
          <a:prstGeom prst="rect">
            <a:avLst/>
          </a:prstGeom>
        </p:spPr>
        <p:txBody>
          <a:bodyPr wrap="square">
            <a:spAutoFit/>
          </a:bodyPr>
          <a:lstStyle/>
          <a:p>
            <a:pPr fontAlgn="auto">
              <a:spcBef>
                <a:spcPts val="0"/>
              </a:spcBef>
              <a:spcAft>
                <a:spcPts val="0"/>
              </a:spcAft>
            </a:pPr>
            <a:r>
              <a:rPr lang="en-US" sz="4000" dirty="0" smtClean="0">
                <a:solidFill>
                  <a:prstClr val="white"/>
                </a:solidFill>
                <a:effectLst>
                  <a:outerShdw blurRad="50800" dist="50800" dir="5400000" algn="ctr" rotWithShape="0">
                    <a:srgbClr val="000000">
                      <a:alpha val="95000"/>
                    </a:srgbClr>
                  </a:outerShdw>
                </a:effectLst>
                <a:latin typeface="Tw Cen MT" pitchFamily="34" charset="0"/>
                <a:cs typeface="+mn-cs"/>
              </a:rPr>
              <a:t>“Start here, go anywhere.”</a:t>
            </a:r>
          </a:p>
          <a:p>
            <a:pPr algn="r" fontAlgn="auto">
              <a:spcBef>
                <a:spcPts val="0"/>
              </a:spcBef>
              <a:spcAft>
                <a:spcPts val="0"/>
              </a:spcAft>
            </a:pPr>
            <a:r>
              <a:rPr lang="en-US" sz="3600" dirty="0" smtClean="0">
                <a:solidFill>
                  <a:prstClr val="white"/>
                </a:solidFill>
                <a:effectLst>
                  <a:outerShdw blurRad="50800" dist="50800" dir="5400000" algn="ctr" rotWithShape="0">
                    <a:srgbClr val="000000">
                      <a:alpha val="95000"/>
                    </a:srgbClr>
                  </a:outerShdw>
                </a:effectLst>
                <a:latin typeface="Tw Cen MT" pitchFamily="34" charset="0"/>
                <a:cs typeface="+mn-cs"/>
              </a:rPr>
              <a:t>~ </a:t>
            </a:r>
            <a:r>
              <a:rPr lang="en-US" sz="3600" dirty="0">
                <a:solidFill>
                  <a:prstClr val="white"/>
                </a:solidFill>
                <a:effectLst>
                  <a:outerShdw blurRad="50800" dist="50800" dir="5400000" algn="ctr" rotWithShape="0">
                    <a:srgbClr val="000000">
                      <a:alpha val="95000"/>
                    </a:srgbClr>
                  </a:outerShdw>
                </a:effectLst>
                <a:latin typeface="Tw Cen MT" pitchFamily="34" charset="0"/>
                <a:cs typeface="+mn-cs"/>
              </a:rPr>
              <a:t>a student</a:t>
            </a:r>
            <a:endParaRPr lang="en-US" sz="4000" dirty="0">
              <a:solidFill>
                <a:prstClr val="white"/>
              </a:solidFill>
              <a:effectLst>
                <a:outerShdw blurRad="50800" dist="50800" dir="5400000" algn="ctr" rotWithShape="0">
                  <a:srgbClr val="000000">
                    <a:alpha val="95000"/>
                  </a:srgbClr>
                </a:outerShdw>
              </a:effectLst>
              <a:latin typeface="Tw Cen MT" pitchFamily="34" charset="0"/>
              <a:cs typeface="+mn-cs"/>
            </a:endParaRPr>
          </a:p>
        </p:txBody>
      </p:sp>
    </p:spTree>
    <p:extLst>
      <p:ext uri="{BB962C8B-B14F-4D97-AF65-F5344CB8AC3E}">
        <p14:creationId xmlns:p14="http://schemas.microsoft.com/office/powerpoint/2010/main" xmlns="" val="19328342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467600" cy="1600200"/>
          </a:xfrm>
        </p:spPr>
        <p:txBody>
          <a:bodyPr anchor="ctr"/>
          <a:lstStyle/>
          <a:p>
            <a:pPr algn="ctr"/>
            <a:r>
              <a:rPr lang="en-US" sz="4000" b="1" cap="small" dirty="0" err="1">
                <a:solidFill>
                  <a:schemeClr val="tx1"/>
                </a:solidFill>
                <a:latin typeface="Tw Cen MT" pitchFamily="34" charset="0"/>
              </a:rPr>
              <a:t>HathiTrust</a:t>
            </a:r>
            <a:endParaRPr lang="en-US" sz="4000" b="1" cap="small" dirty="0">
              <a:solidFill>
                <a:schemeClr val="tx1"/>
              </a:solidFill>
              <a:latin typeface="Tw Cen MT" pitchFamily="34" charset="0"/>
            </a:endParaRPr>
          </a:p>
        </p:txBody>
      </p:sp>
      <p:sp>
        <p:nvSpPr>
          <p:cNvPr id="3" name="Content Placeholder 2"/>
          <p:cNvSpPr>
            <a:spLocks noGrp="1"/>
          </p:cNvSpPr>
          <p:nvPr>
            <p:ph sz="half" idx="1"/>
          </p:nvPr>
        </p:nvSpPr>
        <p:spPr>
          <a:xfrm>
            <a:off x="838200" y="1600200"/>
            <a:ext cx="4191000" cy="4114800"/>
          </a:xfrm>
        </p:spPr>
        <p:txBody>
          <a:bodyPr>
            <a:normAutofit/>
          </a:bodyPr>
          <a:lstStyle/>
          <a:p>
            <a:pPr>
              <a:spcBef>
                <a:spcPts val="2400"/>
              </a:spcBef>
            </a:pPr>
            <a:r>
              <a:rPr lang="en-US" sz="2400" dirty="0" smtClean="0">
                <a:latin typeface="Tw Cen MT" pitchFamily="34" charset="0"/>
              </a:rPr>
              <a:t>69 members</a:t>
            </a:r>
          </a:p>
          <a:p>
            <a:pPr>
              <a:spcBef>
                <a:spcPts val="2400"/>
              </a:spcBef>
            </a:pPr>
            <a:r>
              <a:rPr lang="en-US" sz="2400" dirty="0" smtClean="0">
                <a:latin typeface="Tw Cen MT" pitchFamily="34" charset="0"/>
              </a:rPr>
              <a:t>10+ M volumes</a:t>
            </a:r>
          </a:p>
          <a:p>
            <a:pPr>
              <a:spcBef>
                <a:spcPts val="2400"/>
              </a:spcBef>
            </a:pPr>
            <a:r>
              <a:rPr lang="en-US" sz="2400" dirty="0" smtClean="0">
                <a:latin typeface="Tw Cen MT" pitchFamily="34" charset="0"/>
              </a:rPr>
              <a:t>Overlap with ARL libraries</a:t>
            </a:r>
          </a:p>
          <a:p>
            <a:pPr>
              <a:spcBef>
                <a:spcPts val="2400"/>
              </a:spcBef>
            </a:pPr>
            <a:r>
              <a:rPr lang="en-US" sz="2400" dirty="0" smtClean="0">
                <a:latin typeface="Tw Cen MT" pitchFamily="34" charset="0"/>
              </a:rPr>
              <a:t>Digital and print archive plans</a:t>
            </a:r>
          </a:p>
          <a:p>
            <a:pPr>
              <a:spcBef>
                <a:spcPts val="2400"/>
              </a:spcBef>
            </a:pPr>
            <a:r>
              <a:rPr lang="en-US" sz="2400" dirty="0" smtClean="0">
                <a:latin typeface="Tw Cen MT" pitchFamily="34" charset="0"/>
              </a:rPr>
              <a:t>Government documents</a:t>
            </a:r>
            <a:endParaRPr lang="en-US" sz="2400" dirty="0">
              <a:latin typeface="Tw Cen MT" pitchFamily="34" charset="0"/>
            </a:endParaRPr>
          </a:p>
        </p:txBody>
      </p:sp>
      <p:pic>
        <p:nvPicPr>
          <p:cNvPr id="1026" name="Picture 2" descr="HathiTrust Logo"/>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57800" y="2209800"/>
            <a:ext cx="2850406" cy="9239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495608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43800" cy="1600200"/>
          </a:xfrm>
        </p:spPr>
        <p:txBody>
          <a:bodyPr anchor="ctr"/>
          <a:lstStyle/>
          <a:p>
            <a:pPr algn="ctr"/>
            <a:r>
              <a:rPr lang="en-US" sz="4000" b="1" cap="small" dirty="0">
                <a:solidFill>
                  <a:schemeClr val="tx1"/>
                </a:solidFill>
                <a:latin typeface="Tw Cen MT" pitchFamily="34" charset="0"/>
              </a:rPr>
              <a:t>Operating at Scale</a:t>
            </a:r>
          </a:p>
        </p:txBody>
      </p:sp>
      <p:sp>
        <p:nvSpPr>
          <p:cNvPr id="3" name="Content Placeholder 2"/>
          <p:cNvSpPr>
            <a:spLocks noGrp="1"/>
          </p:cNvSpPr>
          <p:nvPr>
            <p:ph idx="1"/>
          </p:nvPr>
        </p:nvSpPr>
        <p:spPr>
          <a:xfrm>
            <a:off x="762000" y="1828800"/>
            <a:ext cx="7543800" cy="3886200"/>
          </a:xfrm>
        </p:spPr>
        <p:txBody>
          <a:bodyPr>
            <a:normAutofit/>
          </a:bodyPr>
          <a:lstStyle/>
          <a:p>
            <a:pPr>
              <a:spcAft>
                <a:spcPts val="1200"/>
              </a:spcAft>
            </a:pPr>
            <a:r>
              <a:rPr lang="en-US" sz="2400" dirty="0" smtClean="0">
                <a:latin typeface="Tw Cen MT" pitchFamily="34" charset="0"/>
              </a:rPr>
              <a:t>Building the vision</a:t>
            </a:r>
          </a:p>
          <a:p>
            <a:pPr>
              <a:spcAft>
                <a:spcPts val="1200"/>
              </a:spcAft>
            </a:pPr>
            <a:r>
              <a:rPr lang="en-US" sz="2400" dirty="0" smtClean="0">
                <a:latin typeface="Tw Cen MT" pitchFamily="34" charset="0"/>
              </a:rPr>
              <a:t>Providing basic building blocks</a:t>
            </a:r>
          </a:p>
          <a:p>
            <a:pPr lvl="1">
              <a:spcAft>
                <a:spcPts val="1200"/>
              </a:spcAft>
              <a:buSzPct val="60000"/>
              <a:buFont typeface="Courier New" pitchFamily="49" charset="0"/>
              <a:buChar char="o"/>
            </a:pPr>
            <a:r>
              <a:rPr lang="en-US" sz="2000" i="1" dirty="0" smtClean="0">
                <a:latin typeface="Tw Cen MT" pitchFamily="34" charset="0"/>
              </a:rPr>
              <a:t>Technical, content, data, policy, governance, financial, legal prerequisites</a:t>
            </a:r>
          </a:p>
          <a:p>
            <a:pPr>
              <a:spcAft>
                <a:spcPts val="1200"/>
              </a:spcAft>
            </a:pPr>
            <a:r>
              <a:rPr lang="en-US" sz="2400" dirty="0" smtClean="0">
                <a:latin typeface="Tw Cen MT" pitchFamily="34" charset="0"/>
              </a:rPr>
              <a:t>Investing beyond the campus</a:t>
            </a:r>
          </a:p>
          <a:p>
            <a:pPr>
              <a:spcAft>
                <a:spcPts val="1200"/>
              </a:spcAft>
            </a:pPr>
            <a:r>
              <a:rPr lang="en-US" sz="2400" dirty="0" smtClean="0">
                <a:latin typeface="Tw Cen MT" pitchFamily="34" charset="0"/>
              </a:rPr>
              <a:t>Engaging third parties</a:t>
            </a:r>
          </a:p>
          <a:p>
            <a:pPr>
              <a:spcAft>
                <a:spcPts val="1200"/>
              </a:spcAft>
            </a:pPr>
            <a:r>
              <a:rPr lang="en-US" sz="2400" dirty="0" smtClean="0">
                <a:latin typeface="Tw Cen MT" pitchFamily="34" charset="0"/>
              </a:rPr>
              <a:t>Finding the white space</a:t>
            </a:r>
          </a:p>
        </p:txBody>
      </p:sp>
    </p:spTree>
    <p:extLst>
      <p:ext uri="{BB962C8B-B14F-4D97-AF65-F5344CB8AC3E}">
        <p14:creationId xmlns:p14="http://schemas.microsoft.com/office/powerpoint/2010/main" xmlns="" val="9796241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p:nvPr>
        </p:nvSpPr>
        <p:spPr>
          <a:xfrm>
            <a:off x="685800" y="884237"/>
            <a:ext cx="7772400" cy="5440363"/>
          </a:xfrm>
        </p:spPr>
        <p:txBody>
          <a:bodyPr>
            <a:normAutofit/>
          </a:bodyPr>
          <a:lstStyle/>
          <a:p>
            <a:pPr marL="0" indent="0">
              <a:buNone/>
            </a:pPr>
            <a:r>
              <a:rPr lang="en-US" sz="3000" i="1" dirty="0" smtClean="0">
                <a:solidFill>
                  <a:schemeClr val="tx1"/>
                </a:solidFill>
                <a:latin typeface="Tw Cen MT" pitchFamily="34" charset="0"/>
              </a:rPr>
              <a:t>“If we can take initial steps toward collective action in confronting the key challenges facing collection development, then it will continue to thrive and succeed in the new environment and will ensure that the research library is even more of a cornerstone of scholarship in the new academy. We should aim, I think—we must aim—for nothing less than that.”</a:t>
            </a:r>
          </a:p>
          <a:p>
            <a:pPr marL="0" indent="0">
              <a:buNone/>
            </a:pPr>
            <a:endParaRPr lang="en-US" i="1" dirty="0">
              <a:solidFill>
                <a:schemeClr val="tx1"/>
              </a:solidFill>
              <a:latin typeface="Tw Cen MT" pitchFamily="34" charset="0"/>
            </a:endParaRPr>
          </a:p>
          <a:p>
            <a:pPr marL="0" indent="0" algn="r">
              <a:buNone/>
            </a:pPr>
            <a:r>
              <a:rPr lang="en-US" sz="2000" dirty="0" smtClean="0">
                <a:solidFill>
                  <a:schemeClr val="tx1"/>
                </a:solidFill>
                <a:latin typeface="Tw Cen MT" pitchFamily="34" charset="0"/>
              </a:rPr>
              <a:t>Ross Atkinson, 2005</a:t>
            </a:r>
            <a:endParaRPr lang="en-US" sz="2000" dirty="0">
              <a:solidFill>
                <a:schemeClr val="tx1"/>
              </a:solidFill>
              <a:latin typeface="Tw Cen MT" pitchFamily="34" charset="0"/>
            </a:endParaRPr>
          </a:p>
        </p:txBody>
      </p:sp>
    </p:spTree>
    <p:extLst>
      <p:ext uri="{BB962C8B-B14F-4D97-AF65-F5344CB8AC3E}">
        <p14:creationId xmlns:p14="http://schemas.microsoft.com/office/powerpoint/2010/main" xmlns="" val="166665939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1295400"/>
            <a:ext cx="2971800" cy="4114800"/>
          </a:xfrm>
        </p:spPr>
        <p:txBody>
          <a:bodyPr anchor="ctr"/>
          <a:lstStyle/>
          <a:p>
            <a:pPr algn="ctr" eaLnBrk="1" hangingPunct="1"/>
            <a:r>
              <a:rPr lang="en-US" sz="6000" b="1" dirty="0" smtClean="0">
                <a:solidFill>
                  <a:schemeClr val="bg1"/>
                </a:solidFill>
                <a:latin typeface="Calibri" pitchFamily="34" charset="0"/>
                <a:cs typeface="Calibri" pitchFamily="34" charset="0"/>
              </a:rPr>
              <a:t>Thank You!</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7600" y="8076"/>
            <a:ext cx="4572000" cy="6849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045673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cap="small" dirty="0">
                <a:solidFill>
                  <a:schemeClr val="tx1"/>
                </a:solidFill>
                <a:latin typeface="Tw Cen MT" pitchFamily="34" charset="0"/>
              </a:rPr>
              <a:t>Basic </a:t>
            </a:r>
            <a:r>
              <a:rPr lang="en-US" sz="4000" b="1" cap="small" dirty="0" smtClean="0">
                <a:solidFill>
                  <a:schemeClr val="tx1"/>
                </a:solidFill>
                <a:latin typeface="Tw Cen MT" pitchFamily="34" charset="0"/>
              </a:rPr>
              <a:t>Facts About </a:t>
            </a:r>
            <a:r>
              <a:rPr lang="en-US" sz="4000" b="1" cap="small" dirty="0">
                <a:solidFill>
                  <a:schemeClr val="tx1"/>
                </a:solidFill>
                <a:latin typeface="Tw Cen MT" pitchFamily="34" charset="0"/>
              </a:rPr>
              <a:t>Cornell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610890588"/>
              </p:ext>
            </p:extLst>
          </p:nvPr>
        </p:nvGraphicFramePr>
        <p:xfrm>
          <a:off x="762000" y="914400"/>
          <a:ext cx="7543800" cy="4419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40983813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Rectangle 1"/>
          <p:cNvSpPr/>
          <p:nvPr/>
        </p:nvSpPr>
        <p:spPr>
          <a:xfrm>
            <a:off x="990600" y="950893"/>
            <a:ext cx="5488459" cy="954107"/>
          </a:xfrm>
          <a:prstGeom prst="rect">
            <a:avLst/>
          </a:prstGeom>
        </p:spPr>
        <p:txBody>
          <a:bodyPr wrap="square">
            <a:spAutoFit/>
          </a:bodyPr>
          <a:lstStyle/>
          <a:p>
            <a:pPr algn="r" fontAlgn="auto">
              <a:spcBef>
                <a:spcPts val="0"/>
              </a:spcBef>
              <a:spcAft>
                <a:spcPts val="0"/>
              </a:spcAft>
            </a:pPr>
            <a:r>
              <a:rPr lang="en-US" sz="3200" dirty="0" smtClean="0">
                <a:solidFill>
                  <a:prstClr val="white"/>
                </a:solidFill>
                <a:effectLst>
                  <a:outerShdw blurRad="50800" dist="50800" dir="5400000" algn="ctr" rotWithShape="0">
                    <a:srgbClr val="000000">
                      <a:alpha val="95000"/>
                    </a:srgbClr>
                  </a:outerShdw>
                </a:effectLst>
                <a:latin typeface="Tw Cen MT" pitchFamily="34" charset="0"/>
                <a:cs typeface="+mn-cs"/>
              </a:rPr>
              <a:t>“Any study, anytime, anywhere.” </a:t>
            </a:r>
            <a:br>
              <a:rPr lang="en-US" sz="3200" dirty="0" smtClean="0">
                <a:solidFill>
                  <a:prstClr val="white"/>
                </a:solidFill>
                <a:effectLst>
                  <a:outerShdw blurRad="50800" dist="50800" dir="5400000" algn="ctr" rotWithShape="0">
                    <a:srgbClr val="000000">
                      <a:alpha val="95000"/>
                    </a:srgbClr>
                  </a:outerShdw>
                </a:effectLst>
                <a:latin typeface="Tw Cen MT" pitchFamily="34" charset="0"/>
                <a:cs typeface="+mn-cs"/>
              </a:rPr>
            </a:br>
            <a:r>
              <a:rPr lang="en-US" sz="2400" dirty="0" smtClean="0">
                <a:solidFill>
                  <a:prstClr val="white"/>
                </a:solidFill>
                <a:effectLst>
                  <a:outerShdw blurRad="50800" dist="50800" dir="5400000" algn="ctr" rotWithShape="0">
                    <a:srgbClr val="000000">
                      <a:alpha val="95000"/>
                    </a:srgbClr>
                  </a:outerShdw>
                </a:effectLst>
                <a:latin typeface="Tw Cen MT" pitchFamily="34" charset="0"/>
                <a:cs typeface="+mn-cs"/>
              </a:rPr>
              <a:t>~ a student</a:t>
            </a:r>
            <a:endParaRPr lang="en-US" sz="3200" dirty="0">
              <a:solidFill>
                <a:prstClr val="white"/>
              </a:solidFill>
              <a:effectLst>
                <a:outerShdw blurRad="50800" dist="50800" dir="5400000" algn="ctr" rotWithShape="0">
                  <a:srgbClr val="000000">
                    <a:alpha val="95000"/>
                  </a:srgbClr>
                </a:outerShdw>
              </a:effectLst>
              <a:latin typeface="Tw Cen MT" pitchFamily="34" charset="0"/>
              <a:cs typeface="+mn-cs"/>
            </a:endParaRPr>
          </a:p>
        </p:txBody>
      </p:sp>
    </p:spTree>
    <p:extLst>
      <p:ext uri="{BB962C8B-B14F-4D97-AF65-F5344CB8AC3E}">
        <p14:creationId xmlns:p14="http://schemas.microsoft.com/office/powerpoint/2010/main" xmlns="" val="37156774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Rectangle 1"/>
          <p:cNvSpPr/>
          <p:nvPr/>
        </p:nvSpPr>
        <p:spPr>
          <a:xfrm>
            <a:off x="1066800" y="1371600"/>
            <a:ext cx="7772400" cy="1200329"/>
          </a:xfrm>
          <a:prstGeom prst="rect">
            <a:avLst/>
          </a:prstGeom>
          <a:noFill/>
          <a:effectLst>
            <a:softEdge rad="317500"/>
          </a:effectLst>
        </p:spPr>
        <p:txBody>
          <a:bodyPr wrap="square">
            <a:spAutoFit/>
          </a:bodyPr>
          <a:lstStyle/>
          <a:p>
            <a:pPr algn="r" fontAlgn="auto">
              <a:spcBef>
                <a:spcPts val="0"/>
              </a:spcBef>
              <a:spcAft>
                <a:spcPts val="0"/>
              </a:spcAft>
            </a:pPr>
            <a:r>
              <a:rPr lang="en-US" sz="4000" b="1" dirty="0" smtClean="0">
                <a:solidFill>
                  <a:prstClr val="white"/>
                </a:solidFill>
                <a:effectLst>
                  <a:outerShdw blurRad="50800" dist="50800" dir="5400000" algn="ctr" rotWithShape="0">
                    <a:srgbClr val="000000">
                      <a:alpha val="91000"/>
                    </a:srgbClr>
                  </a:outerShdw>
                </a:effectLst>
                <a:latin typeface="Tw Cen MT" pitchFamily="34" charset="0"/>
                <a:cs typeface="+mn-cs"/>
              </a:rPr>
              <a:t>“Books </a:t>
            </a:r>
            <a:r>
              <a:rPr lang="en-US" sz="4000" b="1" dirty="0">
                <a:solidFill>
                  <a:prstClr val="white"/>
                </a:solidFill>
                <a:effectLst>
                  <a:outerShdw blurRad="50800" dist="50800" dir="5400000" algn="ctr" rotWithShape="0">
                    <a:srgbClr val="000000">
                      <a:alpha val="91000"/>
                    </a:srgbClr>
                  </a:outerShdw>
                </a:effectLst>
                <a:latin typeface="Tw Cen MT" pitchFamily="34" charset="0"/>
                <a:cs typeface="+mn-cs"/>
              </a:rPr>
              <a:t>are just the beginning</a:t>
            </a:r>
            <a:r>
              <a:rPr lang="en-US" sz="4000" b="1" dirty="0" smtClean="0">
                <a:solidFill>
                  <a:prstClr val="white"/>
                </a:solidFill>
                <a:effectLst>
                  <a:outerShdw blurRad="50800" dist="50800" dir="5400000" algn="ctr" rotWithShape="0">
                    <a:srgbClr val="000000">
                      <a:alpha val="91000"/>
                    </a:srgbClr>
                  </a:outerShdw>
                </a:effectLst>
                <a:latin typeface="Tw Cen MT" pitchFamily="34" charset="0"/>
                <a:cs typeface="+mn-cs"/>
              </a:rPr>
              <a:t>.” </a:t>
            </a:r>
            <a:r>
              <a:rPr lang="en-US" sz="4000" b="1" dirty="0">
                <a:solidFill>
                  <a:prstClr val="white"/>
                </a:solidFill>
                <a:effectLst>
                  <a:outerShdw blurRad="50800" dist="50800" dir="5400000" algn="ctr" rotWithShape="0">
                    <a:srgbClr val="000000">
                      <a:alpha val="91000"/>
                    </a:srgbClr>
                  </a:outerShdw>
                </a:effectLst>
                <a:latin typeface="Tw Cen MT" pitchFamily="34" charset="0"/>
                <a:cs typeface="+mn-cs"/>
              </a:rPr>
              <a:t/>
            </a:r>
            <a:br>
              <a:rPr lang="en-US" sz="4000" b="1" dirty="0">
                <a:solidFill>
                  <a:prstClr val="white"/>
                </a:solidFill>
                <a:effectLst>
                  <a:outerShdw blurRad="50800" dist="50800" dir="5400000" algn="ctr" rotWithShape="0">
                    <a:srgbClr val="000000">
                      <a:alpha val="91000"/>
                    </a:srgbClr>
                  </a:outerShdw>
                </a:effectLst>
                <a:latin typeface="Tw Cen MT" pitchFamily="34" charset="0"/>
                <a:cs typeface="+mn-cs"/>
              </a:rPr>
            </a:br>
            <a:r>
              <a:rPr lang="en-US" sz="3200" b="1" dirty="0">
                <a:solidFill>
                  <a:prstClr val="white"/>
                </a:solidFill>
                <a:effectLst>
                  <a:outerShdw blurRad="50800" dist="50800" dir="5400000" algn="ctr" rotWithShape="0">
                    <a:srgbClr val="000000">
                      <a:alpha val="91000"/>
                    </a:srgbClr>
                  </a:outerShdw>
                </a:effectLst>
                <a:latin typeface="Tw Cen MT" pitchFamily="34" charset="0"/>
                <a:cs typeface="+mn-cs"/>
              </a:rPr>
              <a:t>~ a student</a:t>
            </a:r>
          </a:p>
        </p:txBody>
      </p:sp>
    </p:spTree>
    <p:extLst>
      <p:ext uri="{BB962C8B-B14F-4D97-AF65-F5344CB8AC3E}">
        <p14:creationId xmlns:p14="http://schemas.microsoft.com/office/powerpoint/2010/main" xmlns="" val="17720419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0"/>
            <a:ext cx="8001000" cy="838200"/>
          </a:xfrm>
        </p:spPr>
        <p:txBody>
          <a:bodyPr>
            <a:normAutofit/>
          </a:bodyPr>
          <a:lstStyle/>
          <a:p>
            <a:r>
              <a:rPr lang="en-US" sz="4000" b="1" cap="small" dirty="0">
                <a:solidFill>
                  <a:schemeClr val="tx1"/>
                </a:solidFill>
                <a:latin typeface="Tw Cen MT" pitchFamily="34" charset="0"/>
              </a:rPr>
              <a:t>Basic </a:t>
            </a:r>
            <a:r>
              <a:rPr lang="en-US" sz="4000" b="1" cap="small" dirty="0" smtClean="0">
                <a:solidFill>
                  <a:schemeClr val="tx1"/>
                </a:solidFill>
                <a:latin typeface="Tw Cen MT" pitchFamily="34" charset="0"/>
              </a:rPr>
              <a:t>Facts About </a:t>
            </a:r>
            <a:r>
              <a:rPr lang="en-US" sz="4000" b="1" cap="small" dirty="0">
                <a:solidFill>
                  <a:schemeClr val="tx1"/>
                </a:solidFill>
                <a:latin typeface="Tw Cen MT" pitchFamily="34" charset="0"/>
              </a:rPr>
              <a:t>the Library</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29200" y="1943099"/>
            <a:ext cx="3913230"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5402" y="1671322"/>
            <a:ext cx="4225370" cy="2905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012840" y="1133986"/>
            <a:ext cx="3200400" cy="381511"/>
          </a:xfrm>
          <a:prstGeom prst="rect">
            <a:avLst/>
          </a:prstGeom>
          <a:noFill/>
        </p:spPr>
        <p:txBody>
          <a:bodyPr wrap="square" rtlCol="0">
            <a:spAutoFit/>
          </a:bodyPr>
          <a:lstStyle/>
          <a:p>
            <a:r>
              <a:rPr lang="en-US" b="1" dirty="0" smtClean="0"/>
              <a:t>Materials Expenditure</a:t>
            </a:r>
            <a:endParaRPr lang="en-US" b="1" dirty="0"/>
          </a:p>
        </p:txBody>
      </p:sp>
      <p:sp>
        <p:nvSpPr>
          <p:cNvPr id="5" name="TextBox 4"/>
          <p:cNvSpPr txBox="1"/>
          <p:nvPr/>
        </p:nvSpPr>
        <p:spPr>
          <a:xfrm>
            <a:off x="5132361" y="1371600"/>
            <a:ext cx="3706907" cy="369332"/>
          </a:xfrm>
          <a:prstGeom prst="rect">
            <a:avLst/>
          </a:prstGeom>
          <a:noFill/>
        </p:spPr>
        <p:txBody>
          <a:bodyPr wrap="square" rtlCol="0">
            <a:spAutoFit/>
          </a:bodyPr>
          <a:lstStyle/>
          <a:p>
            <a:r>
              <a:rPr lang="en-US" b="1" dirty="0" smtClean="0"/>
              <a:t>Collection Use</a:t>
            </a:r>
            <a:endParaRPr lang="en-US" b="1" dirty="0"/>
          </a:p>
        </p:txBody>
      </p:sp>
    </p:spTree>
    <p:extLst>
      <p:ext uri="{BB962C8B-B14F-4D97-AF65-F5344CB8AC3E}">
        <p14:creationId xmlns:p14="http://schemas.microsoft.com/office/powerpoint/2010/main" xmlns="" val="3283390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Rectangle 1"/>
          <p:cNvSpPr/>
          <p:nvPr/>
        </p:nvSpPr>
        <p:spPr>
          <a:xfrm>
            <a:off x="1445741" y="5692271"/>
            <a:ext cx="7241059" cy="1089529"/>
          </a:xfrm>
          <a:prstGeom prst="rect">
            <a:avLst/>
          </a:prstGeom>
        </p:spPr>
        <p:txBody>
          <a:bodyPr wrap="square">
            <a:spAutoFit/>
          </a:bodyPr>
          <a:lstStyle/>
          <a:p>
            <a:pPr algn="r" fontAlgn="auto">
              <a:lnSpc>
                <a:spcPct val="90000"/>
              </a:lnSpc>
              <a:spcBef>
                <a:spcPts val="0"/>
              </a:spcBef>
              <a:spcAft>
                <a:spcPts val="0"/>
              </a:spcAft>
            </a:pPr>
            <a:r>
              <a:rPr lang="en-US" sz="4000" dirty="0" smtClean="0">
                <a:solidFill>
                  <a:prstClr val="white"/>
                </a:solidFill>
                <a:effectLst>
                  <a:outerShdw blurRad="50800" dist="50800" dir="5400000" algn="ctr" rotWithShape="0">
                    <a:srgbClr val="000000">
                      <a:alpha val="95000"/>
                    </a:srgbClr>
                  </a:outerShdw>
                </a:effectLst>
                <a:latin typeface="Tw Cen MT" pitchFamily="34" charset="0"/>
                <a:cs typeface="+mn-cs"/>
              </a:rPr>
              <a:t>“Your intellectual home.” </a:t>
            </a:r>
            <a:br>
              <a:rPr lang="en-US" sz="4000" dirty="0" smtClean="0">
                <a:solidFill>
                  <a:prstClr val="white"/>
                </a:solidFill>
                <a:effectLst>
                  <a:outerShdw blurRad="50800" dist="50800" dir="5400000" algn="ctr" rotWithShape="0">
                    <a:srgbClr val="000000">
                      <a:alpha val="95000"/>
                    </a:srgbClr>
                  </a:outerShdw>
                </a:effectLst>
                <a:latin typeface="Tw Cen MT" pitchFamily="34" charset="0"/>
                <a:cs typeface="+mn-cs"/>
              </a:rPr>
            </a:br>
            <a:r>
              <a:rPr lang="en-US" sz="3200" dirty="0" smtClean="0">
                <a:solidFill>
                  <a:prstClr val="white"/>
                </a:solidFill>
                <a:effectLst>
                  <a:outerShdw blurRad="50800" dist="50800" dir="5400000" algn="ctr" rotWithShape="0">
                    <a:srgbClr val="000000">
                      <a:alpha val="95000"/>
                    </a:srgbClr>
                  </a:outerShdw>
                </a:effectLst>
                <a:latin typeface="Tw Cen MT" pitchFamily="34" charset="0"/>
                <a:cs typeface="+mn-cs"/>
              </a:rPr>
              <a:t>~ a student</a:t>
            </a:r>
            <a:endParaRPr lang="en-US" sz="4000" dirty="0">
              <a:solidFill>
                <a:prstClr val="white"/>
              </a:solidFill>
              <a:effectLst>
                <a:outerShdw blurRad="50800" dist="50800" dir="5400000" algn="ctr" rotWithShape="0">
                  <a:srgbClr val="000000">
                    <a:alpha val="95000"/>
                  </a:srgbClr>
                </a:outerShdw>
              </a:effectLst>
              <a:latin typeface="Tw Cen MT" pitchFamily="34" charset="0"/>
              <a:cs typeface="+mn-cs"/>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5688013"/>
            <a:ext cx="3309937" cy="1169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448419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0"/>
            <a:ext cx="8001000" cy="838200"/>
          </a:xfrm>
        </p:spPr>
        <p:txBody>
          <a:bodyPr>
            <a:normAutofit/>
          </a:bodyPr>
          <a:lstStyle/>
          <a:p>
            <a:r>
              <a:rPr lang="en-US" sz="4000" b="1" cap="small" dirty="0">
                <a:solidFill>
                  <a:schemeClr val="tx1"/>
                </a:solidFill>
                <a:latin typeface="Tw Cen MT" pitchFamily="34" charset="0"/>
              </a:rPr>
              <a:t>Basic </a:t>
            </a:r>
            <a:r>
              <a:rPr lang="en-US" sz="4000" b="1" cap="small" dirty="0" smtClean="0">
                <a:solidFill>
                  <a:schemeClr val="tx1"/>
                </a:solidFill>
                <a:latin typeface="Tw Cen MT" pitchFamily="34" charset="0"/>
              </a:rPr>
              <a:t>Facts About </a:t>
            </a:r>
            <a:r>
              <a:rPr lang="en-US" sz="4000" b="1" cap="small" dirty="0">
                <a:solidFill>
                  <a:schemeClr val="tx1"/>
                </a:solidFill>
                <a:latin typeface="Tw Cen MT" pitchFamily="34" charset="0"/>
              </a:rPr>
              <a:t>the Library</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38600" y="1828800"/>
            <a:ext cx="4599119" cy="21957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4953000" y="914400"/>
            <a:ext cx="3048000" cy="584775"/>
          </a:xfrm>
          <a:prstGeom prst="rect">
            <a:avLst/>
          </a:prstGeom>
          <a:noFill/>
        </p:spPr>
        <p:txBody>
          <a:bodyPr wrap="square" rtlCol="0">
            <a:spAutoFit/>
          </a:bodyPr>
          <a:lstStyle/>
          <a:p>
            <a:r>
              <a:rPr lang="en-US" sz="3200" b="1" cap="small" dirty="0" smtClean="0">
                <a:latin typeface="Tw Cen MT" pitchFamily="34" charset="0"/>
              </a:rPr>
              <a:t>Reference</a:t>
            </a:r>
            <a:endParaRPr lang="en-US" sz="3200" b="1" cap="small" dirty="0">
              <a:latin typeface="Tw Cen MT"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762000"/>
            <a:ext cx="2590800" cy="42751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5181600" y="4343400"/>
            <a:ext cx="2514600" cy="276999"/>
          </a:xfrm>
          <a:prstGeom prst="rect">
            <a:avLst/>
          </a:prstGeom>
          <a:noFill/>
        </p:spPr>
        <p:txBody>
          <a:bodyPr wrap="square" rtlCol="0">
            <a:spAutoFit/>
          </a:bodyPr>
          <a:lstStyle/>
          <a:p>
            <a:pPr marL="285750" indent="-285750" algn="l">
              <a:buClr>
                <a:srgbClr val="C00000"/>
              </a:buClr>
              <a:buSzPct val="300000"/>
              <a:buFont typeface="Wingdings" pitchFamily="2" charset="2"/>
              <a:buChar char="§"/>
            </a:pPr>
            <a:r>
              <a:rPr lang="en-US" sz="1200" dirty="0"/>
              <a:t> </a:t>
            </a:r>
          </a:p>
        </p:txBody>
      </p:sp>
      <p:sp>
        <p:nvSpPr>
          <p:cNvPr id="7" name="TextBox 6"/>
          <p:cNvSpPr txBox="1"/>
          <p:nvPr/>
        </p:nvSpPr>
        <p:spPr>
          <a:xfrm>
            <a:off x="5181600" y="4634300"/>
            <a:ext cx="2514600" cy="276999"/>
          </a:xfrm>
          <a:prstGeom prst="rect">
            <a:avLst/>
          </a:prstGeom>
          <a:noFill/>
        </p:spPr>
        <p:txBody>
          <a:bodyPr wrap="square" rtlCol="0" anchor="t">
            <a:spAutoFit/>
          </a:bodyPr>
          <a:lstStyle/>
          <a:p>
            <a:pPr marL="285750" indent="-285750" algn="l">
              <a:buClr>
                <a:srgbClr val="3366CC"/>
              </a:buClr>
              <a:buSzPct val="300000"/>
              <a:buFont typeface="Wingdings" pitchFamily="2" charset="2"/>
              <a:buChar char="§"/>
            </a:pPr>
            <a:r>
              <a:rPr lang="en-US" sz="1200" dirty="0" smtClean="0"/>
              <a:t> </a:t>
            </a:r>
            <a:endParaRPr lang="en-US" sz="1200" dirty="0"/>
          </a:p>
        </p:txBody>
      </p:sp>
      <p:sp>
        <p:nvSpPr>
          <p:cNvPr id="9" name="TextBox 8"/>
          <p:cNvSpPr txBox="1"/>
          <p:nvPr/>
        </p:nvSpPr>
        <p:spPr>
          <a:xfrm>
            <a:off x="5486400" y="4226671"/>
            <a:ext cx="2514600" cy="276999"/>
          </a:xfrm>
          <a:prstGeom prst="rect">
            <a:avLst/>
          </a:prstGeom>
          <a:noFill/>
        </p:spPr>
        <p:txBody>
          <a:bodyPr wrap="square" rtlCol="0">
            <a:spAutoFit/>
          </a:bodyPr>
          <a:lstStyle/>
          <a:p>
            <a:pPr algn="l">
              <a:buClr>
                <a:srgbClr val="C00000"/>
              </a:buClr>
              <a:buSzPct val="300000"/>
            </a:pPr>
            <a:r>
              <a:rPr lang="en-US" sz="1200" dirty="0" smtClean="0"/>
              <a:t>Non-electronic transactions</a:t>
            </a:r>
            <a:endParaRPr lang="en-US" sz="1200" dirty="0"/>
          </a:p>
        </p:txBody>
      </p:sp>
      <p:sp>
        <p:nvSpPr>
          <p:cNvPr id="10" name="TextBox 9"/>
          <p:cNvSpPr txBox="1"/>
          <p:nvPr/>
        </p:nvSpPr>
        <p:spPr>
          <a:xfrm>
            <a:off x="5486400" y="4495800"/>
            <a:ext cx="2514600" cy="276999"/>
          </a:xfrm>
          <a:prstGeom prst="rect">
            <a:avLst/>
          </a:prstGeom>
          <a:noFill/>
        </p:spPr>
        <p:txBody>
          <a:bodyPr wrap="square" rtlCol="0" anchor="t">
            <a:spAutoFit/>
          </a:bodyPr>
          <a:lstStyle/>
          <a:p>
            <a:pPr algn="l">
              <a:buClr>
                <a:srgbClr val="3366CC"/>
              </a:buClr>
              <a:buSzPct val="300000"/>
            </a:pPr>
            <a:r>
              <a:rPr lang="en-US" sz="1200" dirty="0" smtClean="0"/>
              <a:t>Electronic transactions</a:t>
            </a:r>
            <a:endParaRPr lang="en-US" sz="1200" dirty="0"/>
          </a:p>
        </p:txBody>
      </p:sp>
      <p:sp>
        <p:nvSpPr>
          <p:cNvPr id="11" name="TextBox 10"/>
          <p:cNvSpPr txBox="1"/>
          <p:nvPr/>
        </p:nvSpPr>
        <p:spPr>
          <a:xfrm>
            <a:off x="5181600" y="4904601"/>
            <a:ext cx="2514600" cy="276999"/>
          </a:xfrm>
          <a:prstGeom prst="rect">
            <a:avLst/>
          </a:prstGeom>
          <a:noFill/>
        </p:spPr>
        <p:txBody>
          <a:bodyPr wrap="square" rtlCol="0">
            <a:spAutoFit/>
          </a:bodyPr>
          <a:lstStyle/>
          <a:p>
            <a:pPr marL="285750" indent="-285750" algn="l">
              <a:buClr>
                <a:srgbClr val="92D050"/>
              </a:buClr>
              <a:buSzPct val="300000"/>
              <a:buFont typeface="Wingdings" pitchFamily="2" charset="2"/>
              <a:buChar char="§"/>
            </a:pPr>
            <a:r>
              <a:rPr lang="en-US" sz="1200" dirty="0"/>
              <a:t> </a:t>
            </a:r>
          </a:p>
        </p:txBody>
      </p:sp>
      <p:sp>
        <p:nvSpPr>
          <p:cNvPr id="12" name="TextBox 11"/>
          <p:cNvSpPr txBox="1"/>
          <p:nvPr/>
        </p:nvSpPr>
        <p:spPr>
          <a:xfrm>
            <a:off x="5486400" y="4787872"/>
            <a:ext cx="2514600" cy="276999"/>
          </a:xfrm>
          <a:prstGeom prst="rect">
            <a:avLst/>
          </a:prstGeom>
          <a:noFill/>
        </p:spPr>
        <p:txBody>
          <a:bodyPr wrap="square" rtlCol="0">
            <a:spAutoFit/>
          </a:bodyPr>
          <a:lstStyle/>
          <a:p>
            <a:pPr algn="l">
              <a:buClr>
                <a:srgbClr val="C00000"/>
              </a:buClr>
              <a:buSzPct val="300000"/>
            </a:pPr>
            <a:r>
              <a:rPr lang="en-US" sz="1200" dirty="0" smtClean="0"/>
              <a:t>Unknown</a:t>
            </a:r>
            <a:endParaRPr lang="en-US" sz="1200" dirty="0"/>
          </a:p>
        </p:txBody>
      </p:sp>
    </p:spTree>
    <p:extLst>
      <p:ext uri="{BB962C8B-B14F-4D97-AF65-F5344CB8AC3E}">
        <p14:creationId xmlns:p14="http://schemas.microsoft.com/office/powerpoint/2010/main" xmlns="" val="38866870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43800" cy="1600200"/>
          </a:xfrm>
        </p:spPr>
        <p:txBody>
          <a:bodyPr anchor="ctr">
            <a:normAutofit/>
          </a:bodyPr>
          <a:lstStyle/>
          <a:p>
            <a:pPr algn="ctr"/>
            <a:r>
              <a:rPr lang="en-US" sz="4000" b="1" cap="small" dirty="0" smtClean="0">
                <a:solidFill>
                  <a:schemeClr val="tx1"/>
                </a:solidFill>
                <a:latin typeface="Tw Cen MT" pitchFamily="34" charset="0"/>
              </a:rPr>
              <a:t>21</a:t>
            </a:r>
            <a:r>
              <a:rPr lang="en-US" sz="4000" b="1" cap="small" baseline="30000" dirty="0" smtClean="0">
                <a:solidFill>
                  <a:schemeClr val="tx1"/>
                </a:solidFill>
                <a:latin typeface="Tw Cen MT" pitchFamily="34" charset="0"/>
              </a:rPr>
              <a:t>st</a:t>
            </a:r>
            <a:r>
              <a:rPr lang="en-US" sz="4000" b="1" cap="small" dirty="0" smtClean="0">
                <a:solidFill>
                  <a:schemeClr val="tx1"/>
                </a:solidFill>
                <a:latin typeface="Tw Cen MT" pitchFamily="34" charset="0"/>
              </a:rPr>
              <a:t> Century Research Collections</a:t>
            </a:r>
            <a:endParaRPr lang="en-US" sz="4000" b="1" cap="small" dirty="0">
              <a:solidFill>
                <a:schemeClr val="tx1"/>
              </a:solidFill>
              <a:latin typeface="Tw Cen MT" pitchFamily="34" charset="0"/>
            </a:endParaRPr>
          </a:p>
        </p:txBody>
      </p:sp>
      <p:sp>
        <p:nvSpPr>
          <p:cNvPr id="3" name="Content Placeholder 2"/>
          <p:cNvSpPr>
            <a:spLocks noGrp="1"/>
          </p:cNvSpPr>
          <p:nvPr>
            <p:ph idx="1"/>
          </p:nvPr>
        </p:nvSpPr>
        <p:spPr>
          <a:xfrm>
            <a:off x="1371600" y="1905000"/>
            <a:ext cx="7315200" cy="3581400"/>
          </a:xfrm>
        </p:spPr>
        <p:txBody>
          <a:bodyPr>
            <a:normAutofit/>
          </a:bodyPr>
          <a:lstStyle/>
          <a:p>
            <a:pPr>
              <a:spcAft>
                <a:spcPts val="1200"/>
              </a:spcAft>
            </a:pPr>
            <a:r>
              <a:rPr lang="en-US" sz="2400" dirty="0" smtClean="0">
                <a:solidFill>
                  <a:schemeClr val="tx1"/>
                </a:solidFill>
                <a:latin typeface="Tw Cen MT" pitchFamily="34" charset="0"/>
              </a:rPr>
              <a:t>Worldwide economic crisis</a:t>
            </a:r>
          </a:p>
          <a:p>
            <a:pPr>
              <a:spcAft>
                <a:spcPts val="1200"/>
              </a:spcAft>
            </a:pPr>
            <a:r>
              <a:rPr lang="en-US" sz="2400" dirty="0" smtClean="0">
                <a:solidFill>
                  <a:schemeClr val="tx1"/>
                </a:solidFill>
                <a:latin typeface="Tw Cen MT" pitchFamily="34" charset="0"/>
              </a:rPr>
              <a:t>Digital hegemony</a:t>
            </a:r>
          </a:p>
          <a:p>
            <a:pPr>
              <a:spcAft>
                <a:spcPts val="1200"/>
              </a:spcAft>
            </a:pPr>
            <a:r>
              <a:rPr lang="en-US" sz="2400" dirty="0" smtClean="0">
                <a:solidFill>
                  <a:schemeClr val="tx1"/>
                </a:solidFill>
                <a:latin typeface="Tw Cen MT" pitchFamily="34" charset="0"/>
              </a:rPr>
              <a:t>Massive digitization</a:t>
            </a:r>
          </a:p>
          <a:p>
            <a:pPr>
              <a:spcAft>
                <a:spcPts val="1200"/>
              </a:spcAft>
            </a:pPr>
            <a:r>
              <a:rPr lang="en-US" sz="2400" dirty="0" smtClean="0">
                <a:solidFill>
                  <a:schemeClr val="tx1"/>
                </a:solidFill>
                <a:latin typeface="Tw Cen MT" pitchFamily="34" charset="0"/>
              </a:rPr>
              <a:t>Beyond books and journals</a:t>
            </a:r>
          </a:p>
          <a:p>
            <a:pPr>
              <a:spcAft>
                <a:spcPts val="1200"/>
              </a:spcAft>
            </a:pPr>
            <a:r>
              <a:rPr lang="en-US" sz="2400" dirty="0" smtClean="0">
                <a:solidFill>
                  <a:schemeClr val="tx1"/>
                </a:solidFill>
                <a:latin typeface="Tw Cen MT" pitchFamily="34" charset="0"/>
              </a:rPr>
              <a:t>Globalization of higher education</a:t>
            </a:r>
          </a:p>
          <a:p>
            <a:pPr>
              <a:spcAft>
                <a:spcPts val="1200"/>
              </a:spcAft>
            </a:pPr>
            <a:r>
              <a:rPr lang="en-US" sz="2400" dirty="0" smtClean="0">
                <a:solidFill>
                  <a:schemeClr val="tx1"/>
                </a:solidFill>
                <a:latin typeface="Tw Cen MT" pitchFamily="34" charset="0"/>
              </a:rPr>
              <a:t>Changes in research, teaching, learning practices</a:t>
            </a:r>
          </a:p>
        </p:txBody>
      </p:sp>
    </p:spTree>
    <p:extLst>
      <p:ext uri="{BB962C8B-B14F-4D97-AF65-F5344CB8AC3E}">
        <p14:creationId xmlns:p14="http://schemas.microsoft.com/office/powerpoint/2010/main" xmlns="" val="42902406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6713</TotalTime>
  <Words>707</Words>
  <Application>Microsoft Office PowerPoint</Application>
  <PresentationFormat>On-screen Show (4:3)</PresentationFormat>
  <Paragraphs>157</Paragraphs>
  <Slides>23</Slides>
  <Notes>18</Notes>
  <HiddenSlides>0</HiddenSlides>
  <MMClips>0</MMClips>
  <ScaleCrop>false</ScaleCrop>
  <HeadingPairs>
    <vt:vector size="4" baseType="variant">
      <vt:variant>
        <vt:lpstr>Theme</vt:lpstr>
      </vt:variant>
      <vt:variant>
        <vt:i4>6</vt:i4>
      </vt:variant>
      <vt:variant>
        <vt:lpstr>Slide Titles</vt:lpstr>
      </vt:variant>
      <vt:variant>
        <vt:i4>23</vt:i4>
      </vt:variant>
    </vt:vector>
  </HeadingPairs>
  <TitlesOfParts>
    <vt:vector size="29" baseType="lpstr">
      <vt:lpstr>Horizon</vt:lpstr>
      <vt:lpstr>1_Office Theme</vt:lpstr>
      <vt:lpstr>2_Office Theme</vt:lpstr>
      <vt:lpstr>3_Office Theme</vt:lpstr>
      <vt:lpstr>9_Office Theme</vt:lpstr>
      <vt:lpstr>NewsPrint</vt:lpstr>
      <vt:lpstr>Future Directions for Collection Development in Academic Research Libraries</vt:lpstr>
      <vt:lpstr>Slide 2</vt:lpstr>
      <vt:lpstr>Basic Facts About Cornell</vt:lpstr>
      <vt:lpstr>Slide 4</vt:lpstr>
      <vt:lpstr>Slide 5</vt:lpstr>
      <vt:lpstr>Basic Facts About the Library</vt:lpstr>
      <vt:lpstr>Slide 7</vt:lpstr>
      <vt:lpstr>Basic Facts About the Library</vt:lpstr>
      <vt:lpstr>21st Century Research Collections</vt:lpstr>
      <vt:lpstr>From Product to Process</vt:lpstr>
      <vt:lpstr>Publisher Relations</vt:lpstr>
      <vt:lpstr>Open Access</vt:lpstr>
      <vt:lpstr>Use Rights</vt:lpstr>
      <vt:lpstr>Selection Trends</vt:lpstr>
      <vt:lpstr>Crowd Sourcing</vt:lpstr>
      <vt:lpstr>Collections at Scale</vt:lpstr>
      <vt:lpstr> </vt:lpstr>
      <vt:lpstr>Slide 18</vt:lpstr>
      <vt:lpstr>Slide 19</vt:lpstr>
      <vt:lpstr>HathiTrust</vt:lpstr>
      <vt:lpstr>Operating at Scale</vt:lpstr>
      <vt:lpstr>Slide 22</vt:lpstr>
      <vt:lpstr>Thank You!</vt:lpstr>
    </vt:vector>
  </TitlesOfParts>
  <Company>Cornell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Xin Li</dc:creator>
  <cp:lastModifiedBy>mlyip</cp:lastModifiedBy>
  <cp:revision>142</cp:revision>
  <cp:lastPrinted>2012-11-07T14:55:28Z</cp:lastPrinted>
  <dcterms:created xsi:type="dcterms:W3CDTF">2009-06-10T18:18:21Z</dcterms:created>
  <dcterms:modified xsi:type="dcterms:W3CDTF">2012-11-07T23:23:19Z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TC102862081033</vt:lpwstr>
  </property>
</Properties>
</file>